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>
  <p:sldMasterIdLst>
    <p:sldMasterId id="2147483684" r:id="rId1"/>
    <p:sldMasterId id="2147483696" r:id="rId2"/>
  </p:sldMasterIdLst>
  <p:sldIdLst>
    <p:sldId id="256" r:id="rId3"/>
    <p:sldId id="288" r:id="rId4"/>
    <p:sldId id="287" r:id="rId5"/>
    <p:sldId id="258" r:id="rId6"/>
    <p:sldId id="284" r:id="rId7"/>
    <p:sldId id="286" r:id="rId8"/>
    <p:sldId id="259" r:id="rId9"/>
    <p:sldId id="285" r:id="rId10"/>
    <p:sldId id="260" r:id="rId11"/>
    <p:sldId id="261" r:id="rId12"/>
    <p:sldId id="262" r:id="rId13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197" kern="1200">
        <a:solidFill>
          <a:srgbClr val="FFFFFF"/>
        </a:solidFill>
        <a:latin typeface="Gill Sans" panose="020B0502020104020203" pitchFamily="34" charset="-79"/>
        <a:ea typeface="ヒラギノ角ゴ ProN W3" panose="020B0300000000000000" pitchFamily="34" charset="-128"/>
        <a:cs typeface="+mn-cs"/>
      </a:defRPr>
    </a:lvl1pPr>
    <a:lvl2pPr marL="286984" algn="l" rtl="0" eaLnBrk="0" fontAlgn="base" hangingPunct="0">
      <a:spcBef>
        <a:spcPct val="0"/>
      </a:spcBef>
      <a:spcAft>
        <a:spcPct val="0"/>
      </a:spcAft>
      <a:defRPr sz="2197" kern="1200">
        <a:solidFill>
          <a:srgbClr val="FFFFFF"/>
        </a:solidFill>
        <a:latin typeface="Gill Sans" panose="020B0502020104020203" pitchFamily="34" charset="-79"/>
        <a:ea typeface="ヒラギノ角ゴ ProN W3" panose="020B0300000000000000" pitchFamily="34" charset="-128"/>
        <a:cs typeface="+mn-cs"/>
      </a:defRPr>
    </a:lvl2pPr>
    <a:lvl3pPr marL="573969" algn="l" rtl="0" eaLnBrk="0" fontAlgn="base" hangingPunct="0">
      <a:spcBef>
        <a:spcPct val="0"/>
      </a:spcBef>
      <a:spcAft>
        <a:spcPct val="0"/>
      </a:spcAft>
      <a:defRPr sz="2197" kern="1200">
        <a:solidFill>
          <a:srgbClr val="FFFFFF"/>
        </a:solidFill>
        <a:latin typeface="Gill Sans" panose="020B0502020104020203" pitchFamily="34" charset="-79"/>
        <a:ea typeface="ヒラギノ角ゴ ProN W3" panose="020B0300000000000000" pitchFamily="34" charset="-128"/>
        <a:cs typeface="+mn-cs"/>
      </a:defRPr>
    </a:lvl3pPr>
    <a:lvl4pPr marL="860953" algn="l" rtl="0" eaLnBrk="0" fontAlgn="base" hangingPunct="0">
      <a:spcBef>
        <a:spcPct val="0"/>
      </a:spcBef>
      <a:spcAft>
        <a:spcPct val="0"/>
      </a:spcAft>
      <a:defRPr sz="2197" kern="1200">
        <a:solidFill>
          <a:srgbClr val="FFFFFF"/>
        </a:solidFill>
        <a:latin typeface="Gill Sans" panose="020B0502020104020203" pitchFamily="34" charset="-79"/>
        <a:ea typeface="ヒラギノ角ゴ ProN W3" panose="020B0300000000000000" pitchFamily="34" charset="-128"/>
        <a:cs typeface="+mn-cs"/>
      </a:defRPr>
    </a:lvl4pPr>
    <a:lvl5pPr marL="1147938" algn="l" rtl="0" eaLnBrk="0" fontAlgn="base" hangingPunct="0">
      <a:spcBef>
        <a:spcPct val="0"/>
      </a:spcBef>
      <a:spcAft>
        <a:spcPct val="0"/>
      </a:spcAft>
      <a:defRPr sz="2197" kern="1200">
        <a:solidFill>
          <a:srgbClr val="FFFFFF"/>
        </a:solidFill>
        <a:latin typeface="Gill Sans" panose="020B0502020104020203" pitchFamily="34" charset="-79"/>
        <a:ea typeface="ヒラギノ角ゴ ProN W3" panose="020B0300000000000000" pitchFamily="34" charset="-128"/>
        <a:cs typeface="+mn-cs"/>
      </a:defRPr>
    </a:lvl5pPr>
    <a:lvl6pPr marL="1434922" algn="l" defTabSz="573969" rtl="0" eaLnBrk="1" latinLnBrk="0" hangingPunct="1">
      <a:defRPr sz="2197" kern="1200">
        <a:solidFill>
          <a:srgbClr val="FFFFFF"/>
        </a:solidFill>
        <a:latin typeface="Gill Sans" panose="020B0502020104020203" pitchFamily="34" charset="-79"/>
        <a:ea typeface="ヒラギノ角ゴ ProN W3" panose="020B0300000000000000" pitchFamily="34" charset="-128"/>
        <a:cs typeface="+mn-cs"/>
      </a:defRPr>
    </a:lvl6pPr>
    <a:lvl7pPr marL="1721907" algn="l" defTabSz="573969" rtl="0" eaLnBrk="1" latinLnBrk="0" hangingPunct="1">
      <a:defRPr sz="2197" kern="1200">
        <a:solidFill>
          <a:srgbClr val="FFFFFF"/>
        </a:solidFill>
        <a:latin typeface="Gill Sans" panose="020B0502020104020203" pitchFamily="34" charset="-79"/>
        <a:ea typeface="ヒラギノ角ゴ ProN W3" panose="020B0300000000000000" pitchFamily="34" charset="-128"/>
        <a:cs typeface="+mn-cs"/>
      </a:defRPr>
    </a:lvl7pPr>
    <a:lvl8pPr marL="2008891" algn="l" defTabSz="573969" rtl="0" eaLnBrk="1" latinLnBrk="0" hangingPunct="1">
      <a:defRPr sz="2197" kern="1200">
        <a:solidFill>
          <a:srgbClr val="FFFFFF"/>
        </a:solidFill>
        <a:latin typeface="Gill Sans" panose="020B0502020104020203" pitchFamily="34" charset="-79"/>
        <a:ea typeface="ヒラギノ角ゴ ProN W3" panose="020B0300000000000000" pitchFamily="34" charset="-128"/>
        <a:cs typeface="+mn-cs"/>
      </a:defRPr>
    </a:lvl8pPr>
    <a:lvl9pPr marL="2295876" algn="l" defTabSz="573969" rtl="0" eaLnBrk="1" latinLnBrk="0" hangingPunct="1">
      <a:defRPr sz="2197" kern="1200">
        <a:solidFill>
          <a:srgbClr val="FFFFFF"/>
        </a:solidFill>
        <a:latin typeface="Gill Sans" panose="020B0502020104020203" pitchFamily="34" charset="-79"/>
        <a:ea typeface="ヒラギノ角ゴ ProN W3" panose="020B0300000000000000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32787"/>
    <p:restoredTop sz="90929"/>
  </p:normalViewPr>
  <p:slideViewPr>
    <p:cSldViewPr>
      <p:cViewPr varScale="1">
        <p:scale>
          <a:sx n="134" d="100"/>
          <a:sy n="134" d="100"/>
        </p:scale>
        <p:origin x="1600" y="1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4A0D6B-F591-4870-A6F5-C283279B36DB}" type="doc">
      <dgm:prSet loTypeId="urn:microsoft.com/office/officeart/2005/8/layout/matrix3" loCatId="matrix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842E0416-C21A-4A86-85EC-473A8C0799DC}">
      <dgm:prSet phldrT="[Text]"/>
      <dgm:spPr/>
      <dgm:t>
        <a:bodyPr/>
        <a:lstStyle/>
        <a:p>
          <a:r>
            <a:rPr lang="en-US" b="1" dirty="0"/>
            <a:t>Lack of Capital Market Access</a:t>
          </a:r>
        </a:p>
      </dgm:t>
    </dgm:pt>
    <dgm:pt modelId="{4F8E74DD-DAAC-4E27-8CFD-5E5DC3365ABB}" type="parTrans" cxnId="{65EE0C5A-3183-4AEF-A8D0-388CDA27292A}">
      <dgm:prSet/>
      <dgm:spPr/>
      <dgm:t>
        <a:bodyPr/>
        <a:lstStyle/>
        <a:p>
          <a:endParaRPr lang="en-US"/>
        </a:p>
      </dgm:t>
    </dgm:pt>
    <dgm:pt modelId="{EDA2C6E8-881E-475D-8177-8F3CE4753689}" type="sibTrans" cxnId="{65EE0C5A-3183-4AEF-A8D0-388CDA27292A}">
      <dgm:prSet/>
      <dgm:spPr/>
      <dgm:t>
        <a:bodyPr/>
        <a:lstStyle/>
        <a:p>
          <a:endParaRPr lang="en-US"/>
        </a:p>
      </dgm:t>
    </dgm:pt>
    <dgm:pt modelId="{E003FE86-1E55-40DB-83CC-6E907E67AA45}">
      <dgm:prSet phldrT="[Text]"/>
      <dgm:spPr/>
      <dgm:t>
        <a:bodyPr/>
        <a:lstStyle/>
        <a:p>
          <a:r>
            <a:rPr lang="en-US" b="1" dirty="0"/>
            <a:t>Deteriorating Operating Performance</a:t>
          </a:r>
        </a:p>
      </dgm:t>
    </dgm:pt>
    <dgm:pt modelId="{9D0BA0CF-7319-4E1E-A7B5-07CA93C1D25E}" type="parTrans" cxnId="{6F075A4B-76A1-45FB-AD76-1DCF461F8B28}">
      <dgm:prSet/>
      <dgm:spPr/>
      <dgm:t>
        <a:bodyPr/>
        <a:lstStyle/>
        <a:p>
          <a:endParaRPr lang="en-US"/>
        </a:p>
      </dgm:t>
    </dgm:pt>
    <dgm:pt modelId="{128E0AAF-E52D-424A-B862-9ED596FAD28D}" type="sibTrans" cxnId="{6F075A4B-76A1-45FB-AD76-1DCF461F8B28}">
      <dgm:prSet/>
      <dgm:spPr/>
      <dgm:t>
        <a:bodyPr/>
        <a:lstStyle/>
        <a:p>
          <a:endParaRPr lang="en-US"/>
        </a:p>
      </dgm:t>
    </dgm:pt>
    <dgm:pt modelId="{5C8442C3-325F-4FFD-AAE4-BAD5FDD18527}">
      <dgm:prSet phldrT="[Text]"/>
      <dgm:spPr/>
      <dgm:t>
        <a:bodyPr/>
        <a:lstStyle/>
        <a:p>
          <a:r>
            <a:rPr lang="en-US" b="1" dirty="0"/>
            <a:t>Deteriorating GAAP Performance</a:t>
          </a:r>
        </a:p>
      </dgm:t>
    </dgm:pt>
    <dgm:pt modelId="{FE7AD310-4A7C-4AFB-B258-F059B422E56F}" type="parTrans" cxnId="{DC49DF60-E1B7-4546-B3D1-E2D13366DCC0}">
      <dgm:prSet/>
      <dgm:spPr/>
      <dgm:t>
        <a:bodyPr/>
        <a:lstStyle/>
        <a:p>
          <a:endParaRPr lang="en-US"/>
        </a:p>
      </dgm:t>
    </dgm:pt>
    <dgm:pt modelId="{248A8B3C-F947-4B8D-AE26-9B5934E3EE85}" type="sibTrans" cxnId="{DC49DF60-E1B7-4546-B3D1-E2D13366DCC0}">
      <dgm:prSet/>
      <dgm:spPr/>
      <dgm:t>
        <a:bodyPr/>
        <a:lstStyle/>
        <a:p>
          <a:endParaRPr lang="en-US"/>
        </a:p>
      </dgm:t>
    </dgm:pt>
    <dgm:pt modelId="{182C6682-1F6F-4C75-8239-5EFB7F9CED27}">
      <dgm:prSet phldrT="[Text]"/>
      <dgm:spPr/>
      <dgm:t>
        <a:bodyPr/>
        <a:lstStyle/>
        <a:p>
          <a:r>
            <a:rPr lang="en-US" b="1" dirty="0"/>
            <a:t>Off-Balance </a:t>
          </a:r>
          <a:r>
            <a:rPr lang="en-US" b="1"/>
            <a:t>Sheet Contingencies</a:t>
          </a:r>
          <a:endParaRPr lang="en-US" b="1" dirty="0"/>
        </a:p>
      </dgm:t>
    </dgm:pt>
    <dgm:pt modelId="{42EF903E-D1B6-4FC8-89AC-4EF5775A932B}" type="sibTrans" cxnId="{0E628649-7CE9-44F6-A3F1-CDAEDCB3A292}">
      <dgm:prSet/>
      <dgm:spPr/>
      <dgm:t>
        <a:bodyPr/>
        <a:lstStyle/>
        <a:p>
          <a:endParaRPr lang="en-US"/>
        </a:p>
      </dgm:t>
    </dgm:pt>
    <dgm:pt modelId="{90BE5805-65FA-4540-8C48-7DF3F1FCF8BB}" type="parTrans" cxnId="{0E628649-7CE9-44F6-A3F1-CDAEDCB3A292}">
      <dgm:prSet/>
      <dgm:spPr/>
      <dgm:t>
        <a:bodyPr/>
        <a:lstStyle/>
        <a:p>
          <a:endParaRPr lang="en-US"/>
        </a:p>
      </dgm:t>
    </dgm:pt>
    <dgm:pt modelId="{FB241B28-F8F9-4F22-A128-952F4C2656D4}" type="pres">
      <dgm:prSet presAssocID="{584A0D6B-F591-4870-A6F5-C283279B36DB}" presName="matrix" presStyleCnt="0">
        <dgm:presLayoutVars>
          <dgm:chMax val="1"/>
          <dgm:dir/>
          <dgm:resizeHandles val="exact"/>
        </dgm:presLayoutVars>
      </dgm:prSet>
      <dgm:spPr/>
    </dgm:pt>
    <dgm:pt modelId="{BB10BED9-915E-42C8-B7AC-CD7E731E7B4B}" type="pres">
      <dgm:prSet presAssocID="{584A0D6B-F591-4870-A6F5-C283279B36DB}" presName="diamond" presStyleLbl="bgShp" presStyleIdx="0" presStyleCnt="1"/>
      <dgm:spPr/>
    </dgm:pt>
    <dgm:pt modelId="{28714D0C-3BC7-4DE6-977F-113B82760812}" type="pres">
      <dgm:prSet presAssocID="{584A0D6B-F591-4870-A6F5-C283279B36DB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F2F48471-AB41-4947-97F1-7A92039F3D74}" type="pres">
      <dgm:prSet presAssocID="{584A0D6B-F591-4870-A6F5-C283279B36DB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6A96E264-ED73-49B5-A4C5-C9B113264C70}" type="pres">
      <dgm:prSet presAssocID="{584A0D6B-F591-4870-A6F5-C283279B36DB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4F32962F-B9D2-41B7-B1C5-44F2951D51B1}" type="pres">
      <dgm:prSet presAssocID="{584A0D6B-F591-4870-A6F5-C283279B36DB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0E628649-7CE9-44F6-A3F1-CDAEDCB3A292}" srcId="{584A0D6B-F591-4870-A6F5-C283279B36DB}" destId="{182C6682-1F6F-4C75-8239-5EFB7F9CED27}" srcOrd="3" destOrd="0" parTransId="{90BE5805-65FA-4540-8C48-7DF3F1FCF8BB}" sibTransId="{42EF903E-D1B6-4FC8-89AC-4EF5775A932B}"/>
    <dgm:cxn modelId="{6F075A4B-76A1-45FB-AD76-1DCF461F8B28}" srcId="{584A0D6B-F591-4870-A6F5-C283279B36DB}" destId="{E003FE86-1E55-40DB-83CC-6E907E67AA45}" srcOrd="1" destOrd="0" parTransId="{9D0BA0CF-7319-4E1E-A7B5-07CA93C1D25E}" sibTransId="{128E0AAF-E52D-424A-B862-9ED596FAD28D}"/>
    <dgm:cxn modelId="{65EE0C5A-3183-4AEF-A8D0-388CDA27292A}" srcId="{584A0D6B-F591-4870-A6F5-C283279B36DB}" destId="{842E0416-C21A-4A86-85EC-473A8C0799DC}" srcOrd="0" destOrd="0" parTransId="{4F8E74DD-DAAC-4E27-8CFD-5E5DC3365ABB}" sibTransId="{EDA2C6E8-881E-475D-8177-8F3CE4753689}"/>
    <dgm:cxn modelId="{BFC0C35B-D358-F640-BC79-BBB3E6085F26}" type="presOf" srcId="{5C8442C3-325F-4FFD-AAE4-BAD5FDD18527}" destId="{6A96E264-ED73-49B5-A4C5-C9B113264C70}" srcOrd="0" destOrd="0" presId="urn:microsoft.com/office/officeart/2005/8/layout/matrix3"/>
    <dgm:cxn modelId="{DC49DF60-E1B7-4546-B3D1-E2D13366DCC0}" srcId="{584A0D6B-F591-4870-A6F5-C283279B36DB}" destId="{5C8442C3-325F-4FFD-AAE4-BAD5FDD18527}" srcOrd="2" destOrd="0" parTransId="{FE7AD310-4A7C-4AFB-B258-F059B422E56F}" sibTransId="{248A8B3C-F947-4B8D-AE26-9B5934E3EE85}"/>
    <dgm:cxn modelId="{8942377B-9F68-004C-81D9-8D4B9B7942F6}" type="presOf" srcId="{842E0416-C21A-4A86-85EC-473A8C0799DC}" destId="{28714D0C-3BC7-4DE6-977F-113B82760812}" srcOrd="0" destOrd="0" presId="urn:microsoft.com/office/officeart/2005/8/layout/matrix3"/>
    <dgm:cxn modelId="{4F4F4096-71AA-BA45-BA32-5EB269973AD0}" type="presOf" srcId="{584A0D6B-F591-4870-A6F5-C283279B36DB}" destId="{FB241B28-F8F9-4F22-A128-952F4C2656D4}" srcOrd="0" destOrd="0" presId="urn:microsoft.com/office/officeart/2005/8/layout/matrix3"/>
    <dgm:cxn modelId="{599CD2AC-EDE1-0049-A2C3-FAAEAC0BC2ED}" type="presOf" srcId="{182C6682-1F6F-4C75-8239-5EFB7F9CED27}" destId="{4F32962F-B9D2-41B7-B1C5-44F2951D51B1}" srcOrd="0" destOrd="0" presId="urn:microsoft.com/office/officeart/2005/8/layout/matrix3"/>
    <dgm:cxn modelId="{8A020DD5-E639-B64F-A661-02594EB32405}" type="presOf" srcId="{E003FE86-1E55-40DB-83CC-6E907E67AA45}" destId="{F2F48471-AB41-4947-97F1-7A92039F3D74}" srcOrd="0" destOrd="0" presId="urn:microsoft.com/office/officeart/2005/8/layout/matrix3"/>
    <dgm:cxn modelId="{AB39910B-464A-9644-9A00-8BAA43CEBCBA}" type="presParOf" srcId="{FB241B28-F8F9-4F22-A128-952F4C2656D4}" destId="{BB10BED9-915E-42C8-B7AC-CD7E731E7B4B}" srcOrd="0" destOrd="0" presId="urn:microsoft.com/office/officeart/2005/8/layout/matrix3"/>
    <dgm:cxn modelId="{A27A97B3-4DC7-834B-B518-BBB408C4C1B0}" type="presParOf" srcId="{FB241B28-F8F9-4F22-A128-952F4C2656D4}" destId="{28714D0C-3BC7-4DE6-977F-113B82760812}" srcOrd="1" destOrd="0" presId="urn:microsoft.com/office/officeart/2005/8/layout/matrix3"/>
    <dgm:cxn modelId="{2EEFB504-6C4F-FA45-97C6-B88162CBA226}" type="presParOf" srcId="{FB241B28-F8F9-4F22-A128-952F4C2656D4}" destId="{F2F48471-AB41-4947-97F1-7A92039F3D74}" srcOrd="2" destOrd="0" presId="urn:microsoft.com/office/officeart/2005/8/layout/matrix3"/>
    <dgm:cxn modelId="{F4A75111-2B90-F744-90CE-C9B306F02CF3}" type="presParOf" srcId="{FB241B28-F8F9-4F22-A128-952F4C2656D4}" destId="{6A96E264-ED73-49B5-A4C5-C9B113264C70}" srcOrd="3" destOrd="0" presId="urn:microsoft.com/office/officeart/2005/8/layout/matrix3"/>
    <dgm:cxn modelId="{BB468BFB-0133-6444-8DB7-41DE4E99772F}" type="presParOf" srcId="{FB241B28-F8F9-4F22-A128-952F4C2656D4}" destId="{4F32962F-B9D2-41B7-B1C5-44F2951D51B1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10BED9-915E-42C8-B7AC-CD7E731E7B4B}">
      <dsp:nvSpPr>
        <dsp:cNvPr id="0" name=""/>
        <dsp:cNvSpPr/>
      </dsp:nvSpPr>
      <dsp:spPr>
        <a:xfrm>
          <a:off x="1640383" y="0"/>
          <a:ext cx="3348633" cy="3348633"/>
        </a:xfrm>
        <a:prstGeom prst="diamond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714D0C-3BC7-4DE6-977F-113B82760812}">
      <dsp:nvSpPr>
        <dsp:cNvPr id="0" name=""/>
        <dsp:cNvSpPr/>
      </dsp:nvSpPr>
      <dsp:spPr>
        <a:xfrm>
          <a:off x="1958503" y="318120"/>
          <a:ext cx="1305966" cy="130596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Lack of Capital Market Access</a:t>
          </a:r>
        </a:p>
      </dsp:txBody>
      <dsp:txXfrm>
        <a:off x="2022255" y="381872"/>
        <a:ext cx="1178462" cy="1178462"/>
      </dsp:txXfrm>
    </dsp:sp>
    <dsp:sp modelId="{F2F48471-AB41-4947-97F1-7A92039F3D74}">
      <dsp:nvSpPr>
        <dsp:cNvPr id="0" name=""/>
        <dsp:cNvSpPr/>
      </dsp:nvSpPr>
      <dsp:spPr>
        <a:xfrm>
          <a:off x="3364929" y="318120"/>
          <a:ext cx="1305966" cy="130596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Deteriorating Operating Performance</a:t>
          </a:r>
        </a:p>
      </dsp:txBody>
      <dsp:txXfrm>
        <a:off x="3428681" y="381872"/>
        <a:ext cx="1178462" cy="1178462"/>
      </dsp:txXfrm>
    </dsp:sp>
    <dsp:sp modelId="{6A96E264-ED73-49B5-A4C5-C9B113264C70}">
      <dsp:nvSpPr>
        <dsp:cNvPr id="0" name=""/>
        <dsp:cNvSpPr/>
      </dsp:nvSpPr>
      <dsp:spPr>
        <a:xfrm>
          <a:off x="1958503" y="1724545"/>
          <a:ext cx="1305966" cy="130596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Deteriorating GAAP Performance</a:t>
          </a:r>
        </a:p>
      </dsp:txBody>
      <dsp:txXfrm>
        <a:off x="2022255" y="1788297"/>
        <a:ext cx="1178462" cy="1178462"/>
      </dsp:txXfrm>
    </dsp:sp>
    <dsp:sp modelId="{4F32962F-B9D2-41B7-B1C5-44F2951D51B1}">
      <dsp:nvSpPr>
        <dsp:cNvPr id="0" name=""/>
        <dsp:cNvSpPr/>
      </dsp:nvSpPr>
      <dsp:spPr>
        <a:xfrm>
          <a:off x="3364929" y="1724545"/>
          <a:ext cx="1305966" cy="130596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Off-Balance </a:t>
          </a:r>
          <a:r>
            <a:rPr lang="en-US" sz="1200" b="1" kern="1200"/>
            <a:t>Sheet Contingencies</a:t>
          </a:r>
          <a:endParaRPr lang="en-US" sz="1200" b="1" kern="1200" dirty="0"/>
        </a:p>
      </dsp:txBody>
      <dsp:txXfrm>
        <a:off x="3428681" y="1788297"/>
        <a:ext cx="1178462" cy="11784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3335" y="601724"/>
            <a:ext cx="6477805" cy="1906073"/>
          </a:xfrm>
        </p:spPr>
        <p:txBody>
          <a:bodyPr bIns="0" anchor="b">
            <a:normAutofit/>
          </a:bodyPr>
          <a:lstStyle>
            <a:lvl1pPr algn="l"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3335" y="2648403"/>
            <a:ext cx="6477804" cy="733216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35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35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12376" y="246981"/>
            <a:ext cx="3730436" cy="2319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8249" y="599230"/>
            <a:ext cx="608264" cy="377684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813335" y="2646407"/>
            <a:ext cx="647780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50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827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79333" y="599230"/>
            <a:ext cx="1211807" cy="3494917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83504" y="599230"/>
            <a:ext cx="5871623" cy="34949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7079333" y="599230"/>
            <a:ext cx="0" cy="3494917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6799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3335" y="601724"/>
            <a:ext cx="6477805" cy="1906073"/>
          </a:xfrm>
        </p:spPr>
        <p:txBody>
          <a:bodyPr bIns="0" anchor="b">
            <a:normAutofit/>
          </a:bodyPr>
          <a:lstStyle>
            <a:lvl1pPr algn="l"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3335" y="2648403"/>
            <a:ext cx="6477804" cy="733216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35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35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12376" y="246981"/>
            <a:ext cx="3730436" cy="2319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8249" y="599230"/>
            <a:ext cx="608264" cy="377684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813335" y="2646407"/>
            <a:ext cx="647780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7551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0299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0679" y="1317097"/>
            <a:ext cx="6482366" cy="1415963"/>
          </a:xfrm>
        </p:spPr>
        <p:txBody>
          <a:bodyPr anchor="b">
            <a:normAutofit/>
          </a:bodyPr>
          <a:lstStyle>
            <a:lvl1pPr algn="l"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0679" y="2854647"/>
            <a:ext cx="6472835" cy="759697"/>
          </a:xfrm>
        </p:spPr>
        <p:txBody>
          <a:bodyPr tIns="91440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090679" y="2853739"/>
            <a:ext cx="647283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181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6913" y="603667"/>
            <a:ext cx="7204226" cy="7944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85498" y="1508159"/>
            <a:ext cx="3483864" cy="25864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0328" y="1513007"/>
            <a:ext cx="3483864" cy="25811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3005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5394" y="603123"/>
            <a:ext cx="7205746" cy="79223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5393" y="1514662"/>
            <a:ext cx="3483864" cy="60145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65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5393" y="2118202"/>
            <a:ext cx="3483864" cy="19833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9272" y="1517253"/>
            <a:ext cx="3483864" cy="601678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65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9272" y="2116119"/>
            <a:ext cx="3483864" cy="19780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95368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9514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5066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504" y="599230"/>
            <a:ext cx="2454824" cy="1685338"/>
          </a:xfrm>
        </p:spPr>
        <p:txBody>
          <a:bodyPr anchor="b">
            <a:normAutofit/>
          </a:bodyPr>
          <a:lstStyle>
            <a:lvl1pPr algn="l"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2785" y="599230"/>
            <a:ext cx="4509353" cy="349412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3504" y="2404119"/>
            <a:ext cx="2456260" cy="1686136"/>
          </a:xfrm>
        </p:spPr>
        <p:txBody>
          <a:bodyPr/>
          <a:lstStyle>
            <a:lvl1pPr marL="0" indent="0" algn="l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086210" y="2404118"/>
            <a:ext cx="245211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3089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85681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608041" y="361628"/>
            <a:ext cx="3055900" cy="3861826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405" y="847135"/>
            <a:ext cx="4149246" cy="1372938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3292" y="841907"/>
            <a:ext cx="2093378" cy="2899745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7747" y="2359494"/>
            <a:ext cx="4143303" cy="1502807"/>
          </a:xfrm>
        </p:spPr>
        <p:txBody>
          <a:bodyPr>
            <a:normAutofit/>
          </a:bodyPr>
          <a:lstStyle>
            <a:lvl1pPr marL="0" indent="0" algn="l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85537" y="4102393"/>
            <a:ext cx="4145513" cy="240092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3/30/23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85537" y="238981"/>
            <a:ext cx="4155753" cy="24069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085537" y="2357704"/>
            <a:ext cx="414551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69886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6113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79333" y="599230"/>
            <a:ext cx="1211807" cy="3494917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83504" y="599230"/>
            <a:ext cx="5871623" cy="34949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7079333" y="599230"/>
            <a:ext cx="0" cy="3494917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606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0679" y="1317097"/>
            <a:ext cx="6482366" cy="1415963"/>
          </a:xfrm>
        </p:spPr>
        <p:txBody>
          <a:bodyPr anchor="b">
            <a:normAutofit/>
          </a:bodyPr>
          <a:lstStyle>
            <a:lvl1pPr algn="l"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0679" y="2854647"/>
            <a:ext cx="6472835" cy="759697"/>
          </a:xfrm>
        </p:spPr>
        <p:txBody>
          <a:bodyPr tIns="91440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090679" y="2853739"/>
            <a:ext cx="647283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746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6913" y="603667"/>
            <a:ext cx="7204226" cy="7944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85498" y="1508159"/>
            <a:ext cx="3483864" cy="25864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0328" y="1513007"/>
            <a:ext cx="3483864" cy="25811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927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5394" y="603123"/>
            <a:ext cx="7205746" cy="79223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5393" y="1514662"/>
            <a:ext cx="3483864" cy="60145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65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5393" y="2118202"/>
            <a:ext cx="3483864" cy="19833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9272" y="1517253"/>
            <a:ext cx="3483864" cy="601678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65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9272" y="2116119"/>
            <a:ext cx="3483864" cy="19780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3174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8900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960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504" y="599230"/>
            <a:ext cx="2454824" cy="1685338"/>
          </a:xfrm>
        </p:spPr>
        <p:txBody>
          <a:bodyPr anchor="b">
            <a:normAutofit/>
          </a:bodyPr>
          <a:lstStyle>
            <a:lvl1pPr algn="l"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2785" y="599230"/>
            <a:ext cx="4509353" cy="349412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3504" y="2404119"/>
            <a:ext cx="2456260" cy="1686136"/>
          </a:xfrm>
        </p:spPr>
        <p:txBody>
          <a:bodyPr/>
          <a:lstStyle>
            <a:lvl1pPr marL="0" indent="0" algn="l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086210" y="2404118"/>
            <a:ext cx="245211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3417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608041" y="361628"/>
            <a:ext cx="3055900" cy="3861826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405" y="847135"/>
            <a:ext cx="4149246" cy="1372938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3292" y="841907"/>
            <a:ext cx="2093378" cy="2899745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7747" y="2359494"/>
            <a:ext cx="4143303" cy="1502807"/>
          </a:xfrm>
        </p:spPr>
        <p:txBody>
          <a:bodyPr>
            <a:normAutofit/>
          </a:bodyPr>
          <a:lstStyle>
            <a:lvl1pPr marL="0" indent="0" algn="l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85537" y="4102393"/>
            <a:ext cx="4145513" cy="240092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3/30/23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85537" y="238981"/>
            <a:ext cx="4155753" cy="24069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085537" y="2357704"/>
            <a:ext cx="414551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3764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514607"/>
            <a:ext cx="9144000" cy="3079456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4594860"/>
            <a:ext cx="9144000" cy="5572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88685" y="603390"/>
            <a:ext cx="7202456" cy="7869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8685" y="1511799"/>
            <a:ext cx="7202456" cy="2587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65604" y="247778"/>
            <a:ext cx="2625536" cy="231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684" y="246981"/>
            <a:ext cx="4454127" cy="231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0046" y="599230"/>
            <a:ext cx="608264" cy="37768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1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4596310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915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5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5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05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514607"/>
            <a:ext cx="9144000" cy="3079456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4594860"/>
            <a:ext cx="9144000" cy="5572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88685" y="603390"/>
            <a:ext cx="7202456" cy="7869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8685" y="1511799"/>
            <a:ext cx="7202456" cy="2587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65604" y="247778"/>
            <a:ext cx="2625536" cy="231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684" y="246981"/>
            <a:ext cx="4454127" cy="231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0046" y="599230"/>
            <a:ext cx="608264" cy="37768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1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4596310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1743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5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5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05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C8BF5E91-7004-B846-B275-F72CC98D00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12727" y="1647528"/>
            <a:ext cx="5518547" cy="1647527"/>
          </a:xfrm>
        </p:spPr>
        <p:txBody>
          <a:bodyPr anchor="t"/>
          <a:lstStyle/>
          <a:p>
            <a:pPr eaLnBrk="1" hangingPunct="1"/>
            <a:r>
              <a:rPr lang="en-US" altLang="en-US" sz="4060"/>
              <a:t>The Causes of Financial Distress</a:t>
            </a:r>
            <a:endParaRPr lang="en-US" altLang="en-US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>
            <a:extLst>
              <a:ext uri="{FF2B5EF4-FFF2-40B4-BE49-F238E27FC236}">
                <a16:creationId xmlns:a16="http://schemas.microsoft.com/office/drawing/2014/main" id="{6E0EDDB7-6E9E-D445-93C3-454719AC69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Large Off-Balance Sheet Contingent Liabilities</a:t>
            </a:r>
            <a:endParaRPr lang="en-US" altLang="en-US"/>
          </a:p>
        </p:txBody>
      </p:sp>
      <p:sp>
        <p:nvSpPr>
          <p:cNvPr id="11266" name="Rectangle 3">
            <a:extLst>
              <a:ext uri="{FF2B5EF4-FFF2-40B4-BE49-F238E27FC236}">
                <a16:creationId xmlns:a16="http://schemas.microsoft.com/office/drawing/2014/main" id="{D4B64A29-3A6E-E14E-A09F-DAD9773FA82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12726" y="1409366"/>
            <a:ext cx="5518547" cy="2970609"/>
          </a:xfrm>
        </p:spPr>
        <p:txBody>
          <a:bodyPr anchor="t"/>
          <a:lstStyle/>
          <a:p>
            <a:pPr eaLnBrk="1" hangingPunct="1">
              <a:spcBef>
                <a:spcPts val="633"/>
              </a:spcBef>
              <a:buNone/>
            </a:pPr>
            <a:r>
              <a:rPr lang="en-US" altLang="en-US" b="1"/>
              <a:t>USG Case Study</a:t>
            </a:r>
          </a:p>
          <a:p>
            <a:pPr eaLnBrk="1" hangingPunct="1">
              <a:spcBef>
                <a:spcPts val="633"/>
              </a:spcBef>
              <a:buSzPct val="80000"/>
            </a:pPr>
            <a:r>
              <a:rPr lang="en-US" altLang="en-US"/>
              <a:t>USG Corporation filed for Chapter 11 reorganization in 2001 to limit asbestos liability</a:t>
            </a:r>
          </a:p>
          <a:p>
            <a:pPr lvl="2" eaLnBrk="1" hangingPunct="1">
              <a:spcBef>
                <a:spcPts val="633"/>
              </a:spcBef>
            </a:pPr>
            <a:r>
              <a:rPr lang="en-US" altLang="en-US"/>
              <a:t>USG was a well-capitalized company with no operating problems</a:t>
            </a:r>
          </a:p>
          <a:p>
            <a:pPr lvl="2" eaLnBrk="1" hangingPunct="1">
              <a:spcBef>
                <a:spcPts val="633"/>
              </a:spcBef>
            </a:pPr>
            <a:r>
              <a:rPr lang="en-US" altLang="en-US"/>
              <a:t>Chapter 11 was the most efficient way to manage asbestos liability claims</a:t>
            </a:r>
          </a:p>
          <a:p>
            <a:pPr lvl="3" eaLnBrk="1" hangingPunct="1">
              <a:spcBef>
                <a:spcPts val="633"/>
              </a:spcBef>
              <a:buSzPct val="80000"/>
              <a:buFont typeface="Wingdings" pitchFamily="2" charset="2"/>
              <a:buChar char="q"/>
            </a:pPr>
            <a:r>
              <a:rPr lang="en-US" altLang="en-US" sz="1582"/>
              <a:t>Several competitors had already filed Chapter 11, increasing litigation claims against USG</a:t>
            </a:r>
          </a:p>
          <a:p>
            <a:pPr lvl="2" eaLnBrk="1" hangingPunct="1">
              <a:buFont typeface="Wingdings" pitchFamily="2" charset="2"/>
              <a:buNone/>
            </a:pPr>
            <a:endParaRPr lang="en-US" altLang="en-US"/>
          </a:p>
          <a:p>
            <a:pPr lvl="4" eaLnBrk="1" hangingPunct="1">
              <a:buFont typeface="Gill Sans" panose="020B0502020104020203" pitchFamily="34" charset="-79"/>
              <a:buNone/>
            </a:pPr>
            <a:endParaRPr lang="en-US" altLang="en-US" sz="1582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>
            <a:extLst>
              <a:ext uri="{FF2B5EF4-FFF2-40B4-BE49-F238E27FC236}">
                <a16:creationId xmlns:a16="http://schemas.microsoft.com/office/drawing/2014/main" id="{A183AD52-3B79-6046-AC6C-12623E7C55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Conclusion</a:t>
            </a:r>
          </a:p>
        </p:txBody>
      </p:sp>
      <p:sp>
        <p:nvSpPr>
          <p:cNvPr id="12290" name="Rectangle 3">
            <a:extLst>
              <a:ext uri="{FF2B5EF4-FFF2-40B4-BE49-F238E27FC236}">
                <a16:creationId xmlns:a16="http://schemas.microsoft.com/office/drawing/2014/main" id="{536C9D7D-9D67-1841-BCE2-C32C687D4E5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anchor="t"/>
          <a:lstStyle/>
          <a:p>
            <a:pPr eaLnBrk="1" hangingPunct="1">
              <a:spcBef>
                <a:spcPts val="633"/>
              </a:spcBef>
            </a:pPr>
            <a:r>
              <a:rPr lang="en-US" altLang="en-US"/>
              <a:t>Understanding the factors leading a company into financial distress is a starting point</a:t>
            </a:r>
          </a:p>
          <a:p>
            <a:pPr eaLnBrk="1" hangingPunct="1">
              <a:spcBef>
                <a:spcPts val="633"/>
              </a:spcBef>
            </a:pPr>
            <a:r>
              <a:rPr lang="en-US" altLang="en-US"/>
              <a:t>If business fundamentals are sound</a:t>
            </a:r>
          </a:p>
          <a:p>
            <a:pPr lvl="2" eaLnBrk="1" hangingPunct="1">
              <a:spcBef>
                <a:spcPts val="633"/>
              </a:spcBef>
            </a:pPr>
            <a:r>
              <a:rPr lang="en-US" altLang="en-US" sz="1582"/>
              <a:t>Likely to perform analysis assuming that a reorganization is likely and feasible</a:t>
            </a:r>
          </a:p>
          <a:p>
            <a:pPr eaLnBrk="1" hangingPunct="1">
              <a:spcBef>
                <a:spcPts val="633"/>
              </a:spcBef>
            </a:pPr>
            <a:r>
              <a:rPr lang="en-US" altLang="en-US"/>
              <a:t>If business fundamentals are an issue</a:t>
            </a:r>
          </a:p>
          <a:p>
            <a:pPr lvl="2" eaLnBrk="1" hangingPunct="1">
              <a:spcBef>
                <a:spcPts val="633"/>
              </a:spcBef>
            </a:pPr>
            <a:r>
              <a:rPr lang="en-US" altLang="en-US" sz="1582"/>
              <a:t>Assume Chapter 11 reorganization or Chapter 7 liquidation in analysis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71894-AE73-7C4A-A931-E7AD306C7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main cause of financial distress?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5B6A8-E431-4043-8188-4715F408D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vanishing of sources of credit support for whatever reasons!</a:t>
            </a:r>
          </a:p>
          <a:p>
            <a:r>
              <a:rPr lang="en-US" sz="2800"/>
              <a:t>Examples:</a:t>
            </a:r>
          </a:p>
        </p:txBody>
      </p:sp>
    </p:spTree>
    <p:extLst>
      <p:ext uri="{BB962C8B-B14F-4D97-AF65-F5344CB8AC3E}">
        <p14:creationId xmlns:p14="http://schemas.microsoft.com/office/powerpoint/2010/main" val="1646586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>
            <a:extLst>
              <a:ext uri="{FF2B5EF4-FFF2-40B4-BE49-F238E27FC236}">
                <a16:creationId xmlns:a16="http://schemas.microsoft.com/office/drawing/2014/main" id="{EF3668B1-A647-FB4C-976A-F6A41D3F0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The Causes of Financial Distress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824C771-66C6-6D45-B2BB-D116DAC890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6609242"/>
              </p:ext>
            </p:extLst>
          </p:nvPr>
        </p:nvGraphicFramePr>
        <p:xfrm>
          <a:off x="1295401" y="1125141"/>
          <a:ext cx="6629400" cy="3348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4" name="Rectangle 133">
            <a:extLst>
              <a:ext uri="{FF2B5EF4-FFF2-40B4-BE49-F238E27FC236}">
                <a16:creationId xmlns:a16="http://schemas.microsoft.com/office/drawing/2014/main" id="{29C51009-A09A-4689-8E6C-F8FC99E6A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771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1" name="Rectangle 4">
            <a:extLst>
              <a:ext uri="{FF2B5EF4-FFF2-40B4-BE49-F238E27FC236}">
                <a16:creationId xmlns:a16="http://schemas.microsoft.com/office/drawing/2014/main" id="{699032F3-C224-0044-A548-6033E0DD8759}"/>
              </a:ext>
            </a:extLst>
          </p:cNvPr>
          <p:cNvSpPr>
            <a:spLocks/>
          </p:cNvSpPr>
          <p:nvPr/>
        </p:nvSpPr>
        <p:spPr bwMode="auto">
          <a:xfrm>
            <a:off x="633357" y="1200149"/>
            <a:ext cx="2654449" cy="322326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ts val="2400"/>
              </a:spcBef>
              <a:buSzPct val="81000"/>
              <a:buFont typeface="Wingdings" pitchFamily="2" charset="2"/>
              <a:buChar char="q"/>
              <a:defRPr sz="3500">
                <a:solidFill>
                  <a:schemeClr val="tx1"/>
                </a:solidFill>
                <a:latin typeface="Gill Sans" panose="020B0502020104020203" pitchFamily="34" charset="-79"/>
                <a:ea typeface="ヒラギノ角ゴ ProN W3" panose="020B0300000000000000" pitchFamily="34" charset="-128"/>
                <a:sym typeface="Gill Sans" panose="020B0502020104020203" pitchFamily="34" charset="-79"/>
              </a:defRPr>
            </a:lvl1pPr>
            <a:lvl2pPr marL="742950" indent="-285750">
              <a:spcBef>
                <a:spcPts val="2400"/>
              </a:spcBef>
              <a:buSzPct val="80000"/>
              <a:buFont typeface="Wingdings" pitchFamily="2" charset="2"/>
              <a:buChar char="q"/>
              <a:defRPr sz="3000">
                <a:solidFill>
                  <a:schemeClr val="tx1"/>
                </a:solidFill>
                <a:latin typeface="Gill Sans" panose="020B0502020104020203" pitchFamily="34" charset="-79"/>
                <a:ea typeface="ヒラギノ角ゴ ProN W3" panose="020B0300000000000000" pitchFamily="34" charset="-128"/>
                <a:sym typeface="Gill Sans" panose="020B0502020104020203" pitchFamily="34" charset="-79"/>
              </a:defRPr>
            </a:lvl2pPr>
            <a:lvl3pPr marL="1143000" indent="-228600">
              <a:spcBef>
                <a:spcPts val="2400"/>
              </a:spcBef>
              <a:buSzPct val="80000"/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Gill Sans" panose="020B0502020104020203" pitchFamily="34" charset="-79"/>
                <a:ea typeface="ヒラギノ角ゴ ProN W3" panose="020B0300000000000000" pitchFamily="34" charset="-128"/>
                <a:sym typeface="Gill Sans" panose="020B0502020104020203" pitchFamily="34" charset="-79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panose="020B0502020104020203" pitchFamily="34" charset="-79"/>
              <a:buChar char="•"/>
              <a:defRPr sz="4200">
                <a:solidFill>
                  <a:schemeClr val="tx1"/>
                </a:solidFill>
                <a:latin typeface="Gill Sans" panose="020B0502020104020203" pitchFamily="34" charset="-79"/>
                <a:ea typeface="ヒラギノ角ゴ ProN W3" panose="020B0300000000000000" pitchFamily="34" charset="-128"/>
                <a:sym typeface="Gill Sans" panose="020B0502020104020203" pitchFamily="34" charset="-79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panose="020B0502020104020203" pitchFamily="34" charset="-79"/>
              <a:buChar char="•"/>
              <a:defRPr sz="4200">
                <a:solidFill>
                  <a:schemeClr val="tx1"/>
                </a:solidFill>
                <a:latin typeface="Gill Sans" panose="020B0502020104020203" pitchFamily="34" charset="-79"/>
                <a:ea typeface="ヒラギノ角ゴ ProN W3" panose="020B0300000000000000" pitchFamily="34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anose="020B0502020104020203" pitchFamily="34" charset="-79"/>
              <a:buChar char="•"/>
              <a:defRPr sz="4200">
                <a:solidFill>
                  <a:schemeClr val="tx1"/>
                </a:solidFill>
                <a:latin typeface="Gill Sans" panose="020B0502020104020203" pitchFamily="34" charset="-79"/>
                <a:ea typeface="ヒラギノ角ゴ ProN W3" panose="020B0300000000000000" pitchFamily="34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anose="020B0502020104020203" pitchFamily="34" charset="-79"/>
              <a:buChar char="•"/>
              <a:defRPr sz="4200">
                <a:solidFill>
                  <a:schemeClr val="tx1"/>
                </a:solidFill>
                <a:latin typeface="Gill Sans" panose="020B0502020104020203" pitchFamily="34" charset="-79"/>
                <a:ea typeface="ヒラギノ角ゴ ProN W3" panose="020B0300000000000000" pitchFamily="34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anose="020B0502020104020203" pitchFamily="34" charset="-79"/>
              <a:buChar char="•"/>
              <a:defRPr sz="4200">
                <a:solidFill>
                  <a:schemeClr val="tx1"/>
                </a:solidFill>
                <a:latin typeface="Gill Sans" panose="020B0502020104020203" pitchFamily="34" charset="-79"/>
                <a:ea typeface="ヒラギノ角ゴ ProN W3" panose="020B0300000000000000" pitchFamily="34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anose="020B0502020104020203" pitchFamily="34" charset="-79"/>
              <a:buChar char="•"/>
              <a:defRPr sz="4200">
                <a:solidFill>
                  <a:schemeClr val="tx1"/>
                </a:solidFill>
                <a:latin typeface="Gill Sans" panose="020B0502020104020203" pitchFamily="34" charset="-79"/>
                <a:ea typeface="ヒラギノ角ゴ ProN W3" panose="020B0300000000000000" pitchFamily="34" charset="-128"/>
                <a:sym typeface="Gill Sans" panose="020B0502020104020203" pitchFamily="34" charset="-79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SzTx/>
              <a:buNone/>
            </a:pPr>
            <a:r>
              <a:rPr lang="en-US" altLang="en-US" sz="3200" b="0" i="0" kern="1200" cap="all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Lack of Access to Capital Markets</a:t>
            </a: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9EC65442-F244-409C-BF44-C5D6472E8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1611629"/>
            <a:ext cx="0" cy="24003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9" name="Text Box 5">
            <a:extLst>
              <a:ext uri="{FF2B5EF4-FFF2-40B4-BE49-F238E27FC236}">
                <a16:creationId xmlns:a16="http://schemas.microsoft.com/office/drawing/2014/main" id="{AD88EC41-2394-7A40-A85C-87647EA4F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3638" y="1200149"/>
            <a:ext cx="4597502" cy="32232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83222" indent="-228600" eaLnBrk="1" hangingPunct="1">
              <a:lnSpc>
                <a:spcPct val="110000"/>
              </a:lnSpc>
              <a:spcBef>
                <a:spcPts val="633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8216" algn="l"/>
                <a:tab pos="192865" algn="l"/>
              </a:tabLst>
              <a:defRPr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</a:rPr>
              <a:t>Capital market access is important for company  liquidity, growth, &amp; survival</a:t>
            </a:r>
          </a:p>
          <a:p>
            <a:pPr marL="183222" lvl="1" indent="-228600" eaLnBrk="1" hangingPunct="1">
              <a:lnSpc>
                <a:spcPct val="110000"/>
              </a:lnSpc>
              <a:spcBef>
                <a:spcPts val="633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8216" algn="l"/>
              </a:tabLst>
              <a:defRPr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</a:rPr>
              <a:t>Lack of access can result from:</a:t>
            </a:r>
          </a:p>
          <a:p>
            <a:pPr marL="665385" lvl="7" indent="-228600" defTabSz="914400">
              <a:lnSpc>
                <a:spcPct val="110000"/>
              </a:lnSpc>
              <a:spcBef>
                <a:spcPts val="633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8216" algn="l"/>
              </a:tabLst>
              <a:defRPr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</a:rPr>
              <a:t>Crisis of confidence</a:t>
            </a:r>
          </a:p>
          <a:p>
            <a:pPr marL="665385" lvl="7" indent="-228600" defTabSz="914400">
              <a:lnSpc>
                <a:spcPct val="110000"/>
              </a:lnSpc>
              <a:spcBef>
                <a:spcPts val="633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8216" algn="l"/>
              </a:tabLst>
              <a:defRPr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</a:rPr>
              <a:t>Capital market event</a:t>
            </a:r>
          </a:p>
          <a:p>
            <a:pPr marL="183222" lvl="3" indent="-228600" eaLnBrk="1" hangingPunct="1">
              <a:lnSpc>
                <a:spcPct val="110000"/>
              </a:lnSpc>
              <a:spcBef>
                <a:spcPts val="633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8216" algn="l"/>
              </a:tabLst>
              <a:defRPr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</a:rPr>
              <a:t>Companies whose business model relies on continuous capital market access can fall into financial distress quickly</a:t>
            </a:r>
          </a:p>
          <a:p>
            <a:pPr marL="665385" lvl="7" indent="-228600" defTabSz="914400">
              <a:lnSpc>
                <a:spcPct val="110000"/>
              </a:lnSpc>
              <a:spcBef>
                <a:spcPts val="633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>
                <a:tab pos="48216" algn="l"/>
              </a:tabLst>
              <a:defRPr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</a:rPr>
              <a:t>Bear Stearns &amp; Drexel Burnham Lambert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>
            <a:extLst>
              <a:ext uri="{FF2B5EF4-FFF2-40B4-BE49-F238E27FC236}">
                <a16:creationId xmlns:a16="http://schemas.microsoft.com/office/drawing/2014/main" id="{5BBBB708-DE97-B44F-A790-18ECEC626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Deteriorating Operating Performance</a:t>
            </a:r>
          </a:p>
        </p:txBody>
      </p:sp>
      <p:sp>
        <p:nvSpPr>
          <p:cNvPr id="6146" name="Content Placeholder 2">
            <a:extLst>
              <a:ext uri="{FF2B5EF4-FFF2-40B4-BE49-F238E27FC236}">
                <a16:creationId xmlns:a16="http://schemas.microsoft.com/office/drawing/2014/main" id="{8BF44420-CCDC-C14B-8DF2-FD4020F10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>
              <a:spcBef>
                <a:spcPts val="633"/>
              </a:spcBef>
            </a:pPr>
            <a:r>
              <a:rPr lang="en-US" altLang="en-US" dirty="0"/>
              <a:t>General reasons for deteriorating performance</a:t>
            </a:r>
          </a:p>
          <a:p>
            <a:pPr lvl="2">
              <a:spcBef>
                <a:spcPts val="633"/>
              </a:spcBef>
            </a:pPr>
            <a:r>
              <a:rPr lang="en-US" altLang="en-US" sz="1582" dirty="0"/>
              <a:t>Cyclical economic downturns, cost inflation, competition, regulation/deregulation, poor management</a:t>
            </a:r>
          </a:p>
          <a:p>
            <a:pPr lvl="2">
              <a:spcBef>
                <a:spcPts val="633"/>
              </a:spcBef>
            </a:pPr>
            <a:r>
              <a:rPr lang="en-US" altLang="en-US" sz="1582" dirty="0"/>
              <a:t>Usually a combination of these factors lead to financial distress (e.g. Oneida, </a:t>
            </a:r>
            <a:r>
              <a:rPr lang="en-US" altLang="en-US" sz="1582"/>
              <a:t>Ltd, Home </a:t>
            </a:r>
            <a:r>
              <a:rPr lang="en-US" altLang="en-US" sz="1582" dirty="0"/>
              <a:t>Products International, Inc.)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>
            <a:extLst>
              <a:ext uri="{FF2B5EF4-FFF2-40B4-BE49-F238E27FC236}">
                <a16:creationId xmlns:a16="http://schemas.microsoft.com/office/drawing/2014/main" id="{5A8CBC87-3C25-2442-A7BF-D8F500A3E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Deteriorating Operating Performance</a:t>
            </a:r>
            <a:endParaRPr lang="en-US" altLang="en-US"/>
          </a:p>
        </p:txBody>
      </p:sp>
      <p:sp>
        <p:nvSpPr>
          <p:cNvPr id="7170" name="Content Placeholder 2">
            <a:extLst>
              <a:ext uri="{FF2B5EF4-FFF2-40B4-BE49-F238E27FC236}">
                <a16:creationId xmlns:a16="http://schemas.microsoft.com/office/drawing/2014/main" id="{67B0BB31-1973-854C-B0D2-8E16BD953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 fontScale="92500" lnSpcReduction="20000"/>
          </a:bodyPr>
          <a:lstStyle/>
          <a:p>
            <a:pPr>
              <a:spcBef>
                <a:spcPts val="633"/>
              </a:spcBef>
              <a:buNone/>
            </a:pPr>
            <a:r>
              <a:rPr lang="en-US" altLang="en-US" b="1"/>
              <a:t>Home Products International, Inc. Case Study</a:t>
            </a:r>
          </a:p>
          <a:p>
            <a:pPr>
              <a:spcBef>
                <a:spcPts val="633"/>
              </a:spcBef>
            </a:pPr>
            <a:r>
              <a:rPr lang="en-US" altLang="en-US"/>
              <a:t>HPI grew revenue through debt-financed acquisitions</a:t>
            </a:r>
          </a:p>
          <a:p>
            <a:pPr lvl="2">
              <a:spcBef>
                <a:spcPts val="633"/>
              </a:spcBef>
            </a:pPr>
            <a:r>
              <a:rPr lang="en-US" altLang="en-US" sz="1582"/>
              <a:t>Increased interest expense</a:t>
            </a:r>
          </a:p>
          <a:p>
            <a:pPr>
              <a:spcBef>
                <a:spcPts val="633"/>
              </a:spcBef>
            </a:pPr>
            <a:r>
              <a:rPr lang="en-US" altLang="en-US"/>
              <a:t>Business environment</a:t>
            </a:r>
          </a:p>
          <a:p>
            <a:pPr lvl="2">
              <a:spcBef>
                <a:spcPts val="633"/>
              </a:spcBef>
            </a:pPr>
            <a:r>
              <a:rPr lang="en-US" altLang="en-US" sz="1582"/>
              <a:t>Foreign competition, customer consolidation, and rising raw material cost eroded margins</a:t>
            </a:r>
          </a:p>
          <a:p>
            <a:pPr>
              <a:spcBef>
                <a:spcPts val="633"/>
              </a:spcBef>
            </a:pPr>
            <a:r>
              <a:rPr lang="en-US" altLang="en-US"/>
              <a:t>Financial distress</a:t>
            </a:r>
          </a:p>
          <a:p>
            <a:pPr lvl="2">
              <a:spcBef>
                <a:spcPts val="633"/>
              </a:spcBef>
            </a:pPr>
            <a:r>
              <a:rPr lang="en-US" altLang="en-US" sz="1582"/>
              <a:t>Combination of increasing debt service requirements and deteriorating margins forced HPI into Chapter 11</a:t>
            </a:r>
          </a:p>
          <a:p>
            <a:pPr>
              <a:spcBef>
                <a:spcPts val="949"/>
              </a:spcBef>
            </a:pPr>
            <a:endParaRPr lang="en-US" altLang="en-US"/>
          </a:p>
          <a:p>
            <a:pPr lvl="2"/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>
            <a:extLst>
              <a:ext uri="{FF2B5EF4-FFF2-40B4-BE49-F238E27FC236}">
                <a16:creationId xmlns:a16="http://schemas.microsoft.com/office/drawing/2014/main" id="{7F5BA5DE-F251-DB47-8442-B024ABF5AF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Deteriorating GAAP Performance</a:t>
            </a:r>
          </a:p>
        </p:txBody>
      </p:sp>
      <p:sp>
        <p:nvSpPr>
          <p:cNvPr id="8194" name="Rectangle 3">
            <a:extLst>
              <a:ext uri="{FF2B5EF4-FFF2-40B4-BE49-F238E27FC236}">
                <a16:creationId xmlns:a16="http://schemas.microsoft.com/office/drawing/2014/main" id="{B55F9373-A071-924A-8B4B-F81B86C3CE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85937" y="1581150"/>
            <a:ext cx="5518547" cy="3039963"/>
          </a:xfrm>
        </p:spPr>
        <p:txBody>
          <a:bodyPr anchor="t"/>
          <a:lstStyle/>
          <a:p>
            <a:pPr eaLnBrk="1" hangingPunct="1">
              <a:spcBef>
                <a:spcPts val="633"/>
              </a:spcBef>
            </a:pPr>
            <a:r>
              <a:rPr lang="en-US" altLang="en-US" dirty="0"/>
              <a:t>Conventional equity analysts focus on what the numbers </a:t>
            </a:r>
            <a:r>
              <a:rPr lang="en-US" altLang="en-US" b="1" i="1" dirty="0"/>
              <a:t>are</a:t>
            </a:r>
          </a:p>
          <a:p>
            <a:pPr lvl="2" eaLnBrk="1" hangingPunct="1">
              <a:spcBef>
                <a:spcPts val="633"/>
              </a:spcBef>
            </a:pPr>
            <a:r>
              <a:rPr lang="en-US" altLang="en-US" sz="1582" dirty="0"/>
              <a:t>Focus on GAAP numbers can contribute to financial distress (e.g. MBIA)</a:t>
            </a:r>
          </a:p>
          <a:p>
            <a:pPr eaLnBrk="1" hangingPunct="1">
              <a:spcBef>
                <a:spcPts val="633"/>
              </a:spcBef>
            </a:pPr>
            <a:r>
              <a:rPr lang="en-US" altLang="en-US" dirty="0"/>
              <a:t>Value/distress analysts focus on what the numbers </a:t>
            </a:r>
            <a:r>
              <a:rPr lang="en-US" altLang="en-US" b="1" i="1" dirty="0"/>
              <a:t>mean</a:t>
            </a:r>
          </a:p>
          <a:p>
            <a:pPr lvl="2" eaLnBrk="1" hangingPunct="1">
              <a:spcBef>
                <a:spcPts val="633"/>
              </a:spcBef>
            </a:pPr>
            <a:r>
              <a:rPr lang="en-US" altLang="en-US" sz="1582" dirty="0"/>
              <a:t>Can identify distress opportunities if GAAP performance does not reflect the economics of the business</a:t>
            </a:r>
          </a:p>
          <a:p>
            <a:pPr eaLnBrk="1" hangingPunct="1">
              <a:spcBef>
                <a:spcPts val="949"/>
              </a:spcBef>
              <a:buNone/>
            </a:pPr>
            <a:endParaRPr lang="en-US" altLang="en-US" b="1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>
            <a:extLst>
              <a:ext uri="{FF2B5EF4-FFF2-40B4-BE49-F238E27FC236}">
                <a16:creationId xmlns:a16="http://schemas.microsoft.com/office/drawing/2014/main" id="{3635C400-CA37-3747-AB9A-A36682931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727" y="133945"/>
            <a:ext cx="5572125" cy="910828"/>
          </a:xfrm>
        </p:spPr>
        <p:txBody>
          <a:bodyPr>
            <a:normAutofit fontScale="90000"/>
          </a:bodyPr>
          <a:lstStyle/>
          <a:p>
            <a:br>
              <a:rPr lang="en-US" altLang="en-US" b="1"/>
            </a:br>
            <a:r>
              <a:rPr lang="en-US" altLang="en-US" b="1"/>
              <a:t>Deteriorating GAAP Performance</a:t>
            </a:r>
            <a:br>
              <a:rPr lang="en-US" altLang="en-US"/>
            </a:br>
            <a:endParaRPr lang="en-US" altLang="en-US" sz="1898" b="1"/>
          </a:p>
        </p:txBody>
      </p:sp>
      <p:sp>
        <p:nvSpPr>
          <p:cNvPr id="9218" name="Content Placeholder 2">
            <a:extLst>
              <a:ext uri="{FF2B5EF4-FFF2-40B4-BE49-F238E27FC236}">
                <a16:creationId xmlns:a16="http://schemas.microsoft.com/office/drawing/2014/main" id="{032C9F14-9BDE-2841-BD4B-B8D405AE6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9148" y="1084957"/>
            <a:ext cx="5518547" cy="3576340"/>
          </a:xfrm>
        </p:spPr>
        <p:txBody>
          <a:bodyPr anchor="t"/>
          <a:lstStyle/>
          <a:p>
            <a:pPr>
              <a:spcBef>
                <a:spcPts val="633"/>
              </a:spcBef>
              <a:buNone/>
            </a:pPr>
            <a:r>
              <a:rPr lang="en-US" altLang="en-US" b="1"/>
              <a:t>MBIA Case Study</a:t>
            </a:r>
          </a:p>
          <a:p>
            <a:pPr>
              <a:spcBef>
                <a:spcPts val="633"/>
              </a:spcBef>
              <a:buSzPct val="80000"/>
            </a:pPr>
            <a:r>
              <a:rPr lang="en-US" altLang="en-US"/>
              <a:t>MBIA insured modified credit default swaps (CDS)  using special purpose entities (SPEs)</a:t>
            </a:r>
          </a:p>
          <a:p>
            <a:pPr lvl="2">
              <a:spcBef>
                <a:spcPts val="633"/>
              </a:spcBef>
            </a:pPr>
            <a:r>
              <a:rPr lang="en-US" altLang="en-US" sz="1582"/>
              <a:t>Wrapped guarantee on SPEs that transacted CDS with financial institutions</a:t>
            </a:r>
          </a:p>
          <a:p>
            <a:pPr lvl="2">
              <a:spcBef>
                <a:spcPts val="633"/>
              </a:spcBef>
            </a:pPr>
            <a:r>
              <a:rPr lang="en-US" altLang="en-US" sz="1582"/>
              <a:t>Arrangement transferred mark-to-market volatility to MBIA’s books</a:t>
            </a:r>
          </a:p>
          <a:p>
            <a:pPr>
              <a:spcBef>
                <a:spcPts val="633"/>
              </a:spcBef>
              <a:buSzPct val="80000"/>
            </a:pPr>
            <a:r>
              <a:rPr lang="en-US" altLang="en-US"/>
              <a:t>MBIA recorded large GAAP losses from mark-to-market adjustments (SFAS 133)</a:t>
            </a:r>
          </a:p>
          <a:p>
            <a:pPr lvl="2">
              <a:spcBef>
                <a:spcPts val="633"/>
              </a:spcBef>
            </a:pPr>
            <a:r>
              <a:rPr lang="en-US" altLang="en-US" sz="1582"/>
              <a:t>Largely irrelevant to MBIA’s business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>
            <a:extLst>
              <a:ext uri="{FF2B5EF4-FFF2-40B4-BE49-F238E27FC236}">
                <a16:creationId xmlns:a16="http://schemas.microsoft.com/office/drawing/2014/main" id="{8A79528F-C9C6-0846-A279-30D090C702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Large Off-Balance Sheet Contingent Liabilities</a:t>
            </a:r>
          </a:p>
        </p:txBody>
      </p:sp>
      <p:sp>
        <p:nvSpPr>
          <p:cNvPr id="10242" name="Rectangle 3">
            <a:extLst>
              <a:ext uri="{FF2B5EF4-FFF2-40B4-BE49-F238E27FC236}">
                <a16:creationId xmlns:a16="http://schemas.microsoft.com/office/drawing/2014/main" id="{07CC74A4-0377-F34C-B398-A40F9DB307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59148" y="1469492"/>
            <a:ext cx="5518547" cy="3083458"/>
          </a:xfrm>
        </p:spPr>
        <p:txBody>
          <a:bodyPr anchor="t">
            <a:normAutofit fontScale="92500"/>
          </a:bodyPr>
          <a:lstStyle/>
          <a:p>
            <a:pPr eaLnBrk="1" hangingPunct="1">
              <a:spcBef>
                <a:spcPts val="633"/>
              </a:spcBef>
              <a:buSzPct val="80000"/>
            </a:pPr>
            <a:r>
              <a:rPr lang="en-US" altLang="en-US" dirty="0"/>
              <a:t>Can sometimes materially impair a company’s ability to survive as a going-concern</a:t>
            </a:r>
          </a:p>
          <a:p>
            <a:pPr eaLnBrk="1" hangingPunct="1">
              <a:spcBef>
                <a:spcPts val="633"/>
              </a:spcBef>
              <a:buSzPct val="80000"/>
            </a:pPr>
            <a:r>
              <a:rPr lang="en-US" altLang="en-US" dirty="0"/>
              <a:t>Examples</a:t>
            </a:r>
          </a:p>
          <a:p>
            <a:pPr lvl="2" eaLnBrk="1" hangingPunct="1">
              <a:spcBef>
                <a:spcPts val="633"/>
              </a:spcBef>
            </a:pPr>
            <a:r>
              <a:rPr lang="en-US" altLang="en-US" sz="1582" dirty="0"/>
              <a:t>Contingent tort claims</a:t>
            </a:r>
          </a:p>
          <a:p>
            <a:pPr lvl="2" eaLnBrk="1" hangingPunct="1">
              <a:spcBef>
                <a:spcPts val="633"/>
              </a:spcBef>
            </a:pPr>
            <a:r>
              <a:rPr lang="en-US" altLang="en-US" sz="1582" dirty="0"/>
              <a:t>Fraud</a:t>
            </a:r>
          </a:p>
          <a:p>
            <a:pPr lvl="2" eaLnBrk="1" hangingPunct="1">
              <a:spcBef>
                <a:spcPts val="633"/>
              </a:spcBef>
            </a:pPr>
            <a:r>
              <a:rPr lang="en-US" altLang="en-US" sz="1582" dirty="0"/>
              <a:t>Liabilities related to special purpose entities (SPEs) and structured investment vehicles (SIVs)</a:t>
            </a:r>
          </a:p>
          <a:p>
            <a:pPr lvl="2" eaLnBrk="1" hangingPunct="1">
              <a:spcBef>
                <a:spcPts val="633"/>
              </a:spcBef>
            </a:pPr>
            <a:r>
              <a:rPr lang="en-US" altLang="en-US" sz="1582" dirty="0"/>
              <a:t>Liabilities from complex derivative transactions</a:t>
            </a:r>
          </a:p>
          <a:p>
            <a:pPr lvl="2" eaLnBrk="1" hangingPunct="1">
              <a:spcBef>
                <a:spcPts val="633"/>
              </a:spcBef>
            </a:pPr>
            <a:r>
              <a:rPr lang="en-US" altLang="en-US" sz="1582" dirty="0"/>
              <a:t>Employee &amp; retiree health costs and defined benefit plans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1_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462</Words>
  <Application>Microsoft Macintosh PowerPoint</Application>
  <PresentationFormat>On-screen Show (16:9)</PresentationFormat>
  <Paragraphs>60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Gill Sans</vt:lpstr>
      <vt:lpstr>Gill Sans MT</vt:lpstr>
      <vt:lpstr>Wingdings</vt:lpstr>
      <vt:lpstr>Gallery</vt:lpstr>
      <vt:lpstr>1_Gallery</vt:lpstr>
      <vt:lpstr>The Causes of Financial Distress</vt:lpstr>
      <vt:lpstr>The main cause of financial distress?</vt:lpstr>
      <vt:lpstr>The Causes of Financial Distress</vt:lpstr>
      <vt:lpstr>PowerPoint Presentation</vt:lpstr>
      <vt:lpstr>Deteriorating Operating Performance</vt:lpstr>
      <vt:lpstr>Deteriorating Operating Performance</vt:lpstr>
      <vt:lpstr>Deteriorating GAAP Performance</vt:lpstr>
      <vt:lpstr> Deteriorating GAAP Performance </vt:lpstr>
      <vt:lpstr>Large Off-Balance Sheet Contingent Liabilities</vt:lpstr>
      <vt:lpstr>Large Off-Balance Sheet Contingent Liabilities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Causes of Financial Distress</dc:title>
  <dc:creator>Fernando Diz</dc:creator>
  <cp:lastModifiedBy>Fernando Diz</cp:lastModifiedBy>
  <cp:revision>4</cp:revision>
  <dcterms:created xsi:type="dcterms:W3CDTF">2020-05-07T18:49:32Z</dcterms:created>
  <dcterms:modified xsi:type="dcterms:W3CDTF">2023-03-30T22:32:12Z</dcterms:modified>
</cp:coreProperties>
</file>