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0"/>
  </p:notesMasterIdLst>
  <p:handoutMasterIdLst>
    <p:handoutMasterId r:id="rId11"/>
  </p:handoutMasterIdLst>
  <p:sldIdLst>
    <p:sldId id="257" r:id="rId2"/>
    <p:sldId id="327" r:id="rId3"/>
    <p:sldId id="328" r:id="rId4"/>
    <p:sldId id="329" r:id="rId5"/>
    <p:sldId id="330" r:id="rId6"/>
    <p:sldId id="331" r:id="rId7"/>
    <p:sldId id="332" r:id="rId8"/>
    <p:sldId id="333" r:id="rId9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50000" autoAdjust="0"/>
  </p:normalViewPr>
  <p:slideViewPr>
    <p:cSldViewPr snapToGrid="0" snapToObjects="1">
      <p:cViewPr varScale="1">
        <p:scale>
          <a:sx n="162" d="100"/>
          <a:sy n="162" d="100"/>
        </p:scale>
        <p:origin x="200" y="2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FB7D5-0815-7A46-8515-3E271CE90AF7}" type="datetimeFigureOut">
              <a:rPr lang="en-US" smtClean="0"/>
              <a:t>3/30/23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8EDC3-F3A4-B540-AC27-064C5613B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4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055CD-EB4D-0044-9DE4-CB5C1F122028}" type="datetimeFigureOut">
              <a:rPr lang="en-US" smtClean="0"/>
              <a:t>3/30/23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5C1F6-BF89-1B4C-928F-51EA1EC0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4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3/30/23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8971"/>
            <a:ext cx="7620000" cy="3321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3/30/23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3450" b="0" i="0" kern="1200" cap="none" spc="-75" baseline="0">
          <a:ln>
            <a:noFill/>
          </a:ln>
          <a:solidFill>
            <a:schemeClr val="tx2"/>
          </a:solidFill>
          <a:effectLst/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b="0" i="0" kern="1200">
          <a:solidFill>
            <a:schemeClr val="tx2"/>
          </a:solidFill>
          <a:latin typeface="Times New Roman" panose="02020603050405020304" pitchFamily="18" charset="0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50" b="0" i="0" kern="1200">
          <a:solidFill>
            <a:schemeClr val="tx2"/>
          </a:solidFill>
          <a:latin typeface="Times New Roman" panose="02020603050405020304" pitchFamily="18" charset="0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500" b="0" i="0" kern="1200">
          <a:solidFill>
            <a:schemeClr val="tx2"/>
          </a:solidFill>
          <a:latin typeface="Times New Roman" panose="02020603050405020304" pitchFamily="18" charset="0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/Users/fernandodiz/Dropbox/0-FIN473/Spring-16/Articles/revolvers-oilgas.pdf" TargetMode="External"/><Relationship Id="rId2" Type="http://schemas.openxmlformats.org/officeDocument/2006/relationships/hyperlink" Target="file:////Users/fernandodiz/Dropbox/Maymester-2016/AMR/AMRbare-knuckled%20bankruptcy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986011"/>
            <a:ext cx="5657850" cy="2134871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Summary of a few things you should remember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50" y="3429000"/>
            <a:ext cx="5490210" cy="8001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Professor Fernando Diz</a:t>
            </a:r>
          </a:p>
        </p:txBody>
      </p:sp>
    </p:spTree>
    <p:extLst>
      <p:ext uri="{BB962C8B-B14F-4D97-AF65-F5344CB8AC3E}">
        <p14:creationId xmlns:p14="http://schemas.microsoft.com/office/powerpoint/2010/main" val="312537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What do companies get from filing for Chapter 11?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25" indent="-342900">
              <a:buFont typeface="+mj-lt"/>
              <a:buAutoNum type="arabicPeriod"/>
            </a:pPr>
            <a:r>
              <a:rPr lang="en-US" dirty="0"/>
              <a:t>Automatic stay: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You stop the race to the courthouse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Nobody can sue you or pursue their claims independently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Immediate interest payments’ relief: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You do not need to make interest payments on either secured or unsecured debts while in Chapter 11. Gives the company some </a:t>
            </a:r>
            <a:r>
              <a:rPr lang="en-US" dirty="0">
                <a:hlinkClick r:id="rId2" invalidUrl="file://localhost\Users\fernandodiz\Dropbox\Maymester-2016\AMR\AMRbare-knuckled bankruptcy.pdf" action="ppaction://hlinkfile"/>
              </a:rPr>
              <a:t>breathing room </a:t>
            </a:r>
            <a:r>
              <a:rPr lang="en-US" dirty="0"/>
              <a:t>although you must pay for the administrative costs of the process. </a:t>
            </a:r>
            <a:r>
              <a:rPr lang="en-US" dirty="0">
                <a:hlinkClick r:id="rId3" action="ppaction://hlinkfile"/>
              </a:rPr>
              <a:t>Save cash.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en-US" dirty="0"/>
              <a:t>You can </a:t>
            </a:r>
            <a:r>
              <a:rPr lang="en-US" dirty="0">
                <a:hlinkClick r:id="rId2" invalidUrl="file://localhost\Users\fernandodiz\Dropbox\Maymester-2016\AMR\AMRbare-knuckled bankruptcy.pdf" action="ppaction://hlinkfile"/>
              </a:rPr>
              <a:t>reject/assume or assign leases </a:t>
            </a:r>
            <a:r>
              <a:rPr lang="en-US" dirty="0"/>
              <a:t>or </a:t>
            </a:r>
            <a:r>
              <a:rPr lang="en-US" dirty="0" err="1"/>
              <a:t>executory</a:t>
            </a:r>
            <a:r>
              <a:rPr lang="en-US" dirty="0"/>
              <a:t> contracts.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You can renegotiate collective bargaining agreements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2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do companies get from filing for Chapter 11?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42900">
              <a:buFont typeface="+mj-lt"/>
              <a:buAutoNum type="arabicPeriod" startAt="3"/>
            </a:pPr>
            <a:endParaRPr lang="en-US" dirty="0"/>
          </a:p>
          <a:p>
            <a:pPr marL="428625" indent="-342900">
              <a:buFont typeface="+mj-lt"/>
              <a:buAutoNum type="arabicPeriod" startAt="3"/>
            </a:pPr>
            <a:r>
              <a:rPr lang="en-US" dirty="0"/>
              <a:t>Exclusivity (20 months): 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Management remains in control of the development of a plan of reorganization; i.e. making all of the above decisions.</a:t>
            </a:r>
          </a:p>
          <a:p>
            <a:pPr marL="428625" indent="-342900">
              <a:buFont typeface="+mj-lt"/>
              <a:buAutoNum type="arabicPeriod" startAt="3"/>
            </a:pPr>
            <a:r>
              <a:rPr lang="en-US" dirty="0"/>
              <a:t>Creditors supervise the process through the “Creditors’ committee” appointed by the court.</a:t>
            </a:r>
          </a:p>
        </p:txBody>
      </p:sp>
    </p:spTree>
    <p:extLst>
      <p:ext uri="{BB962C8B-B14F-4D97-AF65-F5344CB8AC3E}">
        <p14:creationId xmlns:p14="http://schemas.microsoft.com/office/powerpoint/2010/main" val="66287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companies file?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0">
              <a:buNone/>
            </a:pPr>
            <a:r>
              <a:rPr lang="en-US" dirty="0"/>
              <a:t>They cannot meet their financial current or future financial obligations because: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They are badly financed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They are badly managed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Large contingent liabilities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Loss of access to capital markets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A combination of any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2130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objective of filing?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the business/company feasible as a going concern.</a:t>
            </a:r>
          </a:p>
          <a:p>
            <a:r>
              <a:rPr lang="en-US" dirty="0"/>
              <a:t>How?</a:t>
            </a:r>
          </a:p>
          <a:p>
            <a:r>
              <a:rPr lang="en-US" dirty="0"/>
              <a:t>You must answer the question of why it is in Chapter 11 in the first place?</a:t>
            </a:r>
          </a:p>
          <a:p>
            <a:r>
              <a:rPr lang="en-US" dirty="0"/>
              <a:t>How about </a:t>
            </a:r>
            <a:r>
              <a:rPr lang="en-US" dirty="0" err="1"/>
              <a:t>Southcross</a:t>
            </a:r>
            <a:r>
              <a:rPr lang="en-US" dirty="0"/>
              <a:t> Holdings, LP?</a:t>
            </a:r>
          </a:p>
          <a:p>
            <a:pPr lvl="1"/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44492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Badly financed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063228"/>
            <a:ext cx="5715000" cy="3737372"/>
          </a:xfrm>
        </p:spPr>
        <p:txBody>
          <a:bodyPr/>
          <a:lstStyle/>
          <a:p>
            <a:r>
              <a:rPr lang="en-US" dirty="0"/>
              <a:t>Restructure financial obligations: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Find what the capital structure is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Understand the contractual terms of the different instruments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Form classes of claims with similar contractual rights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Order them in order of priority of payment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Make “distributions” to the different classes in accordance with the rule of absolute priority by making sure that:</a:t>
            </a:r>
          </a:p>
          <a:p>
            <a:pPr lvl="2">
              <a:buFont typeface="Wingdings" charset="2"/>
              <a:buChar char="ü"/>
            </a:pPr>
            <a:r>
              <a:rPr lang="en-US" dirty="0"/>
              <a:t>The Plan is fair and equitable (best interests of creditors test) Liquidation vs. Going Concern Valuation</a:t>
            </a:r>
          </a:p>
          <a:p>
            <a:pPr lvl="2">
              <a:buFont typeface="Wingdings" charset="2"/>
              <a:buChar char="ü"/>
            </a:pPr>
            <a:r>
              <a:rPr lang="en-US" dirty="0"/>
              <a:t>It is feasible (you will not file for Chapter 11 again)</a:t>
            </a:r>
          </a:p>
          <a:p>
            <a:pPr lvl="1">
              <a:buFont typeface="Wingdings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6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Badly managed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 assets (perhaps Section 363 sales)</a:t>
            </a:r>
          </a:p>
          <a:p>
            <a:r>
              <a:rPr lang="en-US" dirty="0"/>
              <a:t>Restructure costs (collective bargaining agreements) Airlines </a:t>
            </a:r>
            <a:r>
              <a:rPr lang="en-US"/>
              <a:t>(Thursday)</a:t>
            </a:r>
            <a:endParaRPr lang="en-US" dirty="0"/>
          </a:p>
          <a:p>
            <a:r>
              <a:rPr lang="en-US" dirty="0"/>
              <a:t>Change management</a:t>
            </a:r>
          </a:p>
          <a:p>
            <a:r>
              <a:rPr lang="en-US" dirty="0"/>
              <a:t>Downsize</a:t>
            </a:r>
          </a:p>
          <a:p>
            <a:r>
              <a:rPr lang="en-US" dirty="0"/>
              <a:t>Merge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7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always need?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42900">
              <a:buFont typeface="+mj-lt"/>
              <a:buAutoNum type="arabicPeriod"/>
            </a:pPr>
            <a:r>
              <a:rPr lang="en-US" dirty="0"/>
              <a:t>Understand contractual rights of different creditors. (Why?)</a:t>
            </a:r>
          </a:p>
          <a:p>
            <a:pPr marL="428625" indent="-342900">
              <a:buFont typeface="+mj-lt"/>
              <a:buAutoNum type="arabicPeriod"/>
            </a:pPr>
            <a:r>
              <a:rPr lang="en-US" dirty="0"/>
              <a:t>Understand how to value the estate (the assets) </a:t>
            </a:r>
            <a:r>
              <a:rPr lang="en-US"/>
              <a:t>(Why?)</a:t>
            </a:r>
          </a:p>
        </p:txBody>
      </p:sp>
    </p:spTree>
    <p:extLst>
      <p:ext uri="{BB962C8B-B14F-4D97-AF65-F5344CB8AC3E}">
        <p14:creationId xmlns:p14="http://schemas.microsoft.com/office/powerpoint/2010/main" val="2246942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4218</TotalTime>
  <Words>388</Words>
  <Application>Microsoft Macintosh PowerPoint</Application>
  <PresentationFormat>On-screen Show (16:9)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Adjacency</vt:lpstr>
      <vt:lpstr>Summary of a few things you should remember</vt:lpstr>
      <vt:lpstr>What do companies get from filing for Chapter 11?</vt:lpstr>
      <vt:lpstr>What do companies get from filing for Chapter 11?</vt:lpstr>
      <vt:lpstr>Why do companies file?</vt:lpstr>
      <vt:lpstr>What is the objective of filing?</vt:lpstr>
      <vt:lpstr>Badly financed</vt:lpstr>
      <vt:lpstr>Badly managed</vt:lpstr>
      <vt:lpstr>What you always need?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Investing  Sejong University  SSMBA – Summer 2001 Class 2</dc:title>
  <dc:creator>Fernando Diz</dc:creator>
  <cp:lastModifiedBy>Fernando Diz</cp:lastModifiedBy>
  <cp:revision>178</cp:revision>
  <cp:lastPrinted>2011-09-19T18:29:37Z</cp:lastPrinted>
  <dcterms:created xsi:type="dcterms:W3CDTF">2011-05-25T23:49:23Z</dcterms:created>
  <dcterms:modified xsi:type="dcterms:W3CDTF">2023-03-30T23:16:50Z</dcterms:modified>
</cp:coreProperties>
</file>