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notesMasterIdLst>
    <p:notesMasterId r:id="rId9"/>
  </p:notesMasterIdLst>
  <p:handoutMasterIdLst>
    <p:handoutMasterId r:id="rId10"/>
  </p:handoutMasterIdLst>
  <p:sldIdLst>
    <p:sldId id="257" r:id="rId2"/>
    <p:sldId id="327" r:id="rId3"/>
    <p:sldId id="328" r:id="rId4"/>
    <p:sldId id="329" r:id="rId5"/>
    <p:sldId id="330" r:id="rId6"/>
    <p:sldId id="331" r:id="rId7"/>
    <p:sldId id="332" r:id="rId8"/>
  </p:sldIdLst>
  <p:sldSz cx="9144000" cy="5143500" type="screen16x9"/>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50000" autoAdjust="0"/>
  </p:normalViewPr>
  <p:slideViewPr>
    <p:cSldViewPr snapToGrid="0" snapToObjects="1">
      <p:cViewPr varScale="1">
        <p:scale>
          <a:sx n="162" d="100"/>
          <a:sy n="162" d="100"/>
        </p:scale>
        <p:origin x="200" y="232"/>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2B5FB7D5-0815-7A46-8515-3E271CE90AF7}" type="datetimeFigureOut">
              <a:rPr lang="en-US" smtClean="0"/>
              <a:t>3/30/23</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4CB8EDC3-F3A4-B540-AC27-064C5613B354}" type="slidenum">
              <a:rPr lang="en-US" smtClean="0"/>
              <a:t>‹#›</a:t>
            </a:fld>
            <a:endParaRPr lang="en-US" dirty="0"/>
          </a:p>
        </p:txBody>
      </p:sp>
    </p:spTree>
    <p:extLst>
      <p:ext uri="{BB962C8B-B14F-4D97-AF65-F5344CB8AC3E}">
        <p14:creationId xmlns:p14="http://schemas.microsoft.com/office/powerpoint/2010/main" val="3073048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F63055CD-EB4D-0044-9DE4-CB5C1F122028}" type="datetimeFigureOut">
              <a:rPr lang="en-US" smtClean="0"/>
              <a:t>3/30/23</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BA45C1F6-BF89-1B4C-928F-51EA1EC0887C}" type="slidenum">
              <a:rPr lang="en-US" smtClean="0"/>
              <a:t>‹#›</a:t>
            </a:fld>
            <a:endParaRPr lang="en-US" dirty="0"/>
          </a:p>
        </p:txBody>
      </p:sp>
    </p:spTree>
    <p:extLst>
      <p:ext uri="{BB962C8B-B14F-4D97-AF65-F5344CB8AC3E}">
        <p14:creationId xmlns:p14="http://schemas.microsoft.com/office/powerpoint/2010/main" val="10256489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28751"/>
            <a:ext cx="7543800" cy="1945481"/>
          </a:xfrm>
        </p:spPr>
        <p:txBody>
          <a:bodyPr anchor="b"/>
          <a:lstStyle>
            <a:lvl1pPr>
              <a:defRPr sz="495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3429000"/>
            <a:ext cx="6461760" cy="800100"/>
          </a:xfrm>
        </p:spPr>
        <p:txBody>
          <a:bodyPr anchor="t">
            <a:normAutofit/>
          </a:bodyPr>
          <a:lstStyle>
            <a:lvl1pPr marL="0" indent="0" algn="l">
              <a:buNone/>
              <a:defRPr sz="1500">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3/30/23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FB4290-6522-4139-852E-05BD9E7F0D2E}" type="datetime1">
              <a:rPr lang="en-US" smtClean="0"/>
              <a:pPr/>
              <a:t>3/30/23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1752600" cy="4388644"/>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B955F9-81EA-47C5-8059-9E5C2B437C70}" type="datetime1">
              <a:rPr lang="en-US" smtClean="0"/>
              <a:pPr/>
              <a:t>3/30/23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EF607B-A47E-422C-9BEF-122CCDB7C526}" type="datetime1">
              <a:rPr lang="en-US" smtClean="0"/>
              <a:pPr/>
              <a:t>3/30/23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4114800"/>
            <a:ext cx="7659687" cy="876300"/>
          </a:xfrm>
        </p:spPr>
        <p:txBody>
          <a:bodyPr anchor="t"/>
          <a:lstStyle>
            <a:lvl1pPr algn="l">
              <a:defRPr sz="2700" b="0" cap="all"/>
            </a:lvl1pPr>
          </a:lstStyle>
          <a:p>
            <a:r>
              <a:rPr lang="en-US"/>
              <a:t>Click to edit Master title style</a:t>
            </a:r>
            <a:endParaRPr lang="en-US" dirty="0"/>
          </a:p>
        </p:txBody>
      </p:sp>
      <p:sp>
        <p:nvSpPr>
          <p:cNvPr id="3" name="Text Placeholder 2"/>
          <p:cNvSpPr>
            <a:spLocks noGrp="1"/>
          </p:cNvSpPr>
          <p:nvPr>
            <p:ph type="body" idx="1"/>
          </p:nvPr>
        </p:nvSpPr>
        <p:spPr>
          <a:xfrm>
            <a:off x="722314" y="2889647"/>
            <a:ext cx="6135687" cy="1225154"/>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3/30/23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152144"/>
            <a:ext cx="3657600" cy="3442716"/>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152144"/>
            <a:ext cx="3657600" cy="3442716"/>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3/30/23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3657600" cy="479822"/>
          </a:xfrm>
        </p:spPr>
        <p:txBody>
          <a:bodyPr anchor="b">
            <a:noAutofit/>
          </a:bodyPr>
          <a:lstStyle>
            <a:lvl1pPr marL="0" indent="0" algn="ctr">
              <a:buNone/>
              <a:defRPr sz="1500" b="1">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3657600"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151335"/>
            <a:ext cx="3657600" cy="479822"/>
          </a:xfrm>
        </p:spPr>
        <p:txBody>
          <a:bodyPr anchor="b">
            <a:noAutofit/>
          </a:bodyPr>
          <a:lstStyle>
            <a:lvl1pPr marL="0" indent="0" algn="ctr">
              <a:buNone/>
              <a:defRPr sz="1500" b="1">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419600" y="1631156"/>
            <a:ext cx="3657600"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50D295D-4A77-4DEB-B04C-9F4282A8BC04}" type="datetime1">
              <a:rPr lang="en-US" smtClean="0"/>
              <a:pPr/>
              <a:t>3/30/23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2B28685-4D0C-42D5-8013-B5904CD1FCBC}" type="datetime1">
              <a:rPr lang="en-US" smtClean="0"/>
              <a:pPr/>
              <a:t>3/30/23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3/30/23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4121658"/>
            <a:ext cx="7772400" cy="445770"/>
          </a:xfrm>
        </p:spPr>
        <p:txBody>
          <a:bodyPr anchor="b"/>
          <a:lstStyle>
            <a:lvl1pPr algn="ctr">
              <a:defRPr sz="1650" b="1"/>
            </a:lvl1pPr>
          </a:lstStyle>
          <a:p>
            <a:r>
              <a:rPr lang="en-US"/>
              <a:t>Click to edit Master title style</a:t>
            </a:r>
            <a:endParaRPr lang="en-US" dirty="0"/>
          </a:p>
        </p:txBody>
      </p:sp>
      <p:sp>
        <p:nvSpPr>
          <p:cNvPr id="4" name="Text Placeholder 3"/>
          <p:cNvSpPr>
            <a:spLocks noGrp="1"/>
          </p:cNvSpPr>
          <p:nvPr>
            <p:ph type="body" sz="half" idx="2"/>
          </p:nvPr>
        </p:nvSpPr>
        <p:spPr>
          <a:xfrm>
            <a:off x="304800" y="4572000"/>
            <a:ext cx="7772401" cy="457200"/>
          </a:xfrm>
        </p:spPr>
        <p:txBody>
          <a:bodyPr>
            <a:normAutofit/>
          </a:bodyPr>
          <a:lstStyle>
            <a:lvl1pPr marL="0" indent="0" algn="ctr">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3/30/23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dirty="0"/>
          </a:p>
        </p:txBody>
      </p:sp>
      <p:sp>
        <p:nvSpPr>
          <p:cNvPr id="9" name="Content Placeholder 8"/>
          <p:cNvSpPr>
            <a:spLocks noGrp="1"/>
          </p:cNvSpPr>
          <p:nvPr>
            <p:ph sz="quarter" idx="13"/>
          </p:nvPr>
        </p:nvSpPr>
        <p:spPr>
          <a:xfrm>
            <a:off x="304800" y="285750"/>
            <a:ext cx="7772400" cy="37071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4121458"/>
            <a:ext cx="7772400" cy="445970"/>
          </a:xfrm>
        </p:spPr>
        <p:txBody>
          <a:bodyPr anchor="b"/>
          <a:lstStyle>
            <a:lvl1pPr algn="ctr">
              <a:defRPr sz="165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Drag picture to placeholder or click icon to add</a:t>
            </a:r>
          </a:p>
        </p:txBody>
      </p:sp>
      <p:sp>
        <p:nvSpPr>
          <p:cNvPr id="4" name="Text Placeholder 3"/>
          <p:cNvSpPr>
            <a:spLocks noGrp="1"/>
          </p:cNvSpPr>
          <p:nvPr>
            <p:ph type="body" sz="half" idx="2"/>
          </p:nvPr>
        </p:nvSpPr>
        <p:spPr>
          <a:xfrm>
            <a:off x="301752" y="4572000"/>
            <a:ext cx="7772400" cy="459486"/>
          </a:xfrm>
        </p:spPr>
        <p:txBody>
          <a:bodyPr>
            <a:normAutofit/>
          </a:bodyPr>
          <a:lstStyle>
            <a:lvl1pPr marL="0" indent="0" algn="ctr">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3/30/23</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7620000" cy="85725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57200" y="1478971"/>
            <a:ext cx="7620000" cy="332162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8458200" y="0"/>
            <a:ext cx="685800" cy="5143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8" name="Rectangle 7"/>
          <p:cNvSpPr/>
          <p:nvPr/>
        </p:nvSpPr>
        <p:spPr>
          <a:xfrm>
            <a:off x="8458200" y="4114800"/>
            <a:ext cx="685800" cy="514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 name="Slide Number Placeholder 5"/>
          <p:cNvSpPr>
            <a:spLocks noGrp="1"/>
          </p:cNvSpPr>
          <p:nvPr>
            <p:ph type="sldNum" sz="quarter" idx="4"/>
          </p:nvPr>
        </p:nvSpPr>
        <p:spPr>
          <a:xfrm>
            <a:off x="8531788" y="4236720"/>
            <a:ext cx="548640" cy="297180"/>
          </a:xfrm>
          <a:prstGeom prst="bracketPair">
            <a:avLst>
              <a:gd name="adj" fmla="val 17949"/>
            </a:avLst>
          </a:prstGeom>
          <a:ln w="19050">
            <a:solidFill>
              <a:srgbClr val="FFFFFF"/>
            </a:solidFill>
          </a:ln>
        </p:spPr>
        <p:txBody>
          <a:bodyPr vert="horz" lIns="0" tIns="0" rIns="0" bIns="0" rtlCol="0" anchor="ctr"/>
          <a:lstStyle>
            <a:lvl1pPr algn="ctr">
              <a:defRPr sz="135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882821" y="2990850"/>
            <a:ext cx="1775461" cy="365760"/>
          </a:xfrm>
          <a:prstGeom prst="rect">
            <a:avLst/>
          </a:prstGeom>
        </p:spPr>
        <p:txBody>
          <a:bodyPr vert="horz" lIns="91440" tIns="45720" rIns="91440" bIns="45720" rtlCol="0" anchor="ctr"/>
          <a:lstStyle>
            <a:lvl1pPr algn="r">
              <a:defRPr sz="900">
                <a:solidFill>
                  <a:schemeClr val="bg2"/>
                </a:solidFill>
              </a:defRPr>
            </a:lvl1pPr>
          </a:lstStyle>
          <a:p>
            <a:endParaRPr lang="en-US" dirty="0"/>
          </a:p>
        </p:txBody>
      </p:sp>
      <p:sp>
        <p:nvSpPr>
          <p:cNvPr id="4" name="Date Placeholder 3"/>
          <p:cNvSpPr>
            <a:spLocks noGrp="1"/>
          </p:cNvSpPr>
          <p:nvPr>
            <p:ph type="dt" sz="half" idx="2"/>
          </p:nvPr>
        </p:nvSpPr>
        <p:spPr>
          <a:xfrm rot="16200000">
            <a:off x="7856152" y="1188720"/>
            <a:ext cx="1828799" cy="365760"/>
          </a:xfrm>
          <a:prstGeom prst="rect">
            <a:avLst/>
          </a:prstGeom>
        </p:spPr>
        <p:txBody>
          <a:bodyPr vert="horz" lIns="91440" tIns="45720" rIns="91440" bIns="45720" rtlCol="0" anchor="ctr"/>
          <a:lstStyle>
            <a:lvl1pPr algn="l">
              <a:defRPr sz="900">
                <a:solidFill>
                  <a:schemeClr val="bg2"/>
                </a:solidFill>
              </a:defRPr>
            </a:lvl1pPr>
          </a:lstStyle>
          <a:p>
            <a:fld id="{327B613C-1AD7-49D3-885D-F654C5CDBAA6}" type="datetime1">
              <a:rPr lang="en-US" smtClean="0"/>
              <a:pPr/>
              <a:t>3/30/23</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685800" rtl="0" eaLnBrk="1" latinLnBrk="0" hangingPunct="1">
        <a:spcBef>
          <a:spcPct val="0"/>
        </a:spcBef>
        <a:buNone/>
        <a:defRPr sz="3450" b="0" i="0" kern="1200" cap="none" spc="-75" baseline="0">
          <a:ln>
            <a:noFill/>
          </a:ln>
          <a:solidFill>
            <a:schemeClr val="tx2"/>
          </a:solidFill>
          <a:effectLst/>
          <a:latin typeface="Times New Roman" panose="02020603050405020304" pitchFamily="18" charset="0"/>
          <a:ea typeface="+mj-ea"/>
          <a:cs typeface="+mj-cs"/>
        </a:defRPr>
      </a:lvl1pPr>
    </p:titleStyle>
    <p:bodyStyle>
      <a:lvl1pPr marL="257175" indent="-171450" algn="l" defTabSz="685800" rtl="0" eaLnBrk="1" latinLnBrk="0" hangingPunct="1">
        <a:spcBef>
          <a:spcPct val="20000"/>
        </a:spcBef>
        <a:buClr>
          <a:schemeClr val="accent1"/>
        </a:buClr>
        <a:buFont typeface="Arial" pitchFamily="34" charset="0"/>
        <a:buChar char="•"/>
        <a:defRPr sz="1800" b="0" i="0" kern="1200">
          <a:solidFill>
            <a:schemeClr val="tx2"/>
          </a:solidFill>
          <a:latin typeface="Times New Roman" panose="02020603050405020304" pitchFamily="18" charset="0"/>
          <a:ea typeface="+mn-ea"/>
          <a:cs typeface="+mn-cs"/>
        </a:defRPr>
      </a:lvl1pPr>
      <a:lvl2pPr marL="480060" indent="-171450" algn="l" defTabSz="685800" rtl="0" eaLnBrk="1" latinLnBrk="0" hangingPunct="1">
        <a:spcBef>
          <a:spcPct val="20000"/>
        </a:spcBef>
        <a:buClr>
          <a:schemeClr val="accent2"/>
        </a:buClr>
        <a:buFont typeface="Arial" pitchFamily="34" charset="0"/>
        <a:buChar char="•"/>
        <a:defRPr sz="1650" b="0" i="0" kern="1200">
          <a:solidFill>
            <a:schemeClr val="tx2"/>
          </a:solidFill>
          <a:latin typeface="Times New Roman" panose="02020603050405020304" pitchFamily="18" charset="0"/>
          <a:ea typeface="+mn-ea"/>
          <a:cs typeface="+mn-cs"/>
        </a:defRPr>
      </a:lvl2pPr>
      <a:lvl3pPr marL="754380" indent="-171450" algn="l" defTabSz="685800" rtl="0" eaLnBrk="1" latinLnBrk="0" hangingPunct="1">
        <a:spcBef>
          <a:spcPct val="20000"/>
        </a:spcBef>
        <a:buClr>
          <a:schemeClr val="accent3"/>
        </a:buClr>
        <a:buFont typeface="Arial" pitchFamily="34" charset="0"/>
        <a:buChar char="•"/>
        <a:defRPr sz="1500" b="0" i="0" kern="1200">
          <a:solidFill>
            <a:schemeClr val="tx2"/>
          </a:solidFill>
          <a:latin typeface="Times New Roman" panose="02020603050405020304" pitchFamily="18" charset="0"/>
          <a:ea typeface="+mn-ea"/>
          <a:cs typeface="+mn-cs"/>
        </a:defRPr>
      </a:lvl3pPr>
      <a:lvl4pPr marL="960120" indent="-171450" algn="l" defTabSz="685800" rtl="0" eaLnBrk="1" latinLnBrk="0" hangingPunct="1">
        <a:spcBef>
          <a:spcPct val="20000"/>
        </a:spcBef>
        <a:buClr>
          <a:schemeClr val="accent4"/>
        </a:buClr>
        <a:buFont typeface="Arial" pitchFamily="34" charset="0"/>
        <a:buChar char="•"/>
        <a:defRPr sz="1200" kern="1200">
          <a:solidFill>
            <a:schemeClr val="tx1"/>
          </a:solidFill>
          <a:latin typeface="+mn-lt"/>
          <a:ea typeface="+mn-ea"/>
          <a:cs typeface="+mn-cs"/>
        </a:defRPr>
      </a:lvl4pPr>
      <a:lvl5pPr marL="1165860" indent="-171450" algn="l" defTabSz="685800" rtl="0" eaLnBrk="1" latinLnBrk="0" hangingPunct="1">
        <a:spcBef>
          <a:spcPct val="20000"/>
        </a:spcBef>
        <a:buClr>
          <a:schemeClr val="accent5"/>
        </a:buClr>
        <a:buFont typeface="Arial" pitchFamily="34" charset="0"/>
        <a:buChar char="•"/>
        <a:defRPr sz="1050" kern="1200" baseline="0">
          <a:solidFill>
            <a:schemeClr val="tx1"/>
          </a:solidFill>
          <a:latin typeface="+mn-lt"/>
          <a:ea typeface="+mn-ea"/>
          <a:cs typeface="+mn-cs"/>
        </a:defRPr>
      </a:lvl5pPr>
      <a:lvl6pPr marL="1303020" indent="-137160" algn="l" defTabSz="685800" rtl="0" eaLnBrk="1" latinLnBrk="0" hangingPunct="1">
        <a:spcBef>
          <a:spcPct val="20000"/>
        </a:spcBef>
        <a:buClr>
          <a:schemeClr val="accent1"/>
        </a:buClr>
        <a:buFont typeface="Arial" pitchFamily="34" charset="0"/>
        <a:buChar char="•"/>
        <a:defRPr sz="1050" kern="1200" baseline="0">
          <a:solidFill>
            <a:schemeClr val="tx1"/>
          </a:solidFill>
          <a:latin typeface="+mn-lt"/>
          <a:ea typeface="+mn-ea"/>
          <a:cs typeface="+mn-cs"/>
        </a:defRPr>
      </a:lvl6pPr>
      <a:lvl7pPr marL="1440180" indent="-137160" algn="l" defTabSz="685800" rtl="0" eaLnBrk="1" latinLnBrk="0" hangingPunct="1">
        <a:spcBef>
          <a:spcPct val="20000"/>
        </a:spcBef>
        <a:buClr>
          <a:schemeClr val="accent2"/>
        </a:buClr>
        <a:buFont typeface="Arial" pitchFamily="34" charset="0"/>
        <a:buChar char="•"/>
        <a:defRPr sz="1050" kern="1200">
          <a:solidFill>
            <a:schemeClr val="tx1"/>
          </a:solidFill>
          <a:latin typeface="+mn-lt"/>
          <a:ea typeface="+mn-ea"/>
          <a:cs typeface="+mn-cs"/>
        </a:defRPr>
      </a:lvl7pPr>
      <a:lvl8pPr marL="1577340" indent="-137160" algn="l" defTabSz="685800" rtl="0" eaLnBrk="1" latinLnBrk="0" hangingPunct="1">
        <a:spcBef>
          <a:spcPct val="20000"/>
        </a:spcBef>
        <a:buClr>
          <a:schemeClr val="accent3"/>
        </a:buClr>
        <a:buFont typeface="Arial" pitchFamily="34" charset="0"/>
        <a:buChar char="•"/>
        <a:defRPr sz="1050" kern="1200">
          <a:solidFill>
            <a:schemeClr val="tx1"/>
          </a:solidFill>
          <a:latin typeface="+mn-lt"/>
          <a:ea typeface="+mn-ea"/>
          <a:cs typeface="+mn-cs"/>
        </a:defRPr>
      </a:lvl8pPr>
      <a:lvl9pPr marL="1714500" indent="-137160" algn="l" defTabSz="685800" rtl="0" eaLnBrk="1" latinLnBrk="0" hangingPunct="1">
        <a:spcBef>
          <a:spcPct val="20000"/>
        </a:spcBef>
        <a:buClr>
          <a:schemeClr val="accent4"/>
        </a:buClr>
        <a:buFont typeface="Arial"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986011"/>
            <a:ext cx="5657850" cy="2134871"/>
          </a:xfrm>
        </p:spPr>
        <p:txBody>
          <a:bodyPr/>
          <a:lstStyle/>
          <a:p>
            <a:r>
              <a:rPr lang="en-US" sz="3600" dirty="0">
                <a:ea typeface="ＭＳ Ｐゴシック" charset="0"/>
                <a:cs typeface="ＭＳ Ｐゴシック" charset="0"/>
              </a:rPr>
              <a:t>Recapitalizations through Voluntary Exchanges</a:t>
            </a:r>
            <a:endParaRPr lang="en-US" sz="3600" dirty="0"/>
          </a:p>
        </p:txBody>
      </p:sp>
      <p:sp>
        <p:nvSpPr>
          <p:cNvPr id="3" name="Subtitle 2"/>
          <p:cNvSpPr>
            <a:spLocks noGrp="1"/>
          </p:cNvSpPr>
          <p:nvPr>
            <p:ph type="subTitle" idx="1"/>
          </p:nvPr>
        </p:nvSpPr>
        <p:spPr>
          <a:xfrm>
            <a:off x="1657350" y="3429000"/>
            <a:ext cx="5490210" cy="800100"/>
          </a:xfrm>
        </p:spPr>
        <p:txBody>
          <a:bodyPr>
            <a:normAutofit lnSpcReduction="10000"/>
          </a:bodyPr>
          <a:lstStyle/>
          <a:p>
            <a:endParaRPr lang="en-US" dirty="0"/>
          </a:p>
          <a:p>
            <a:endParaRPr lang="en-US" dirty="0"/>
          </a:p>
          <a:p>
            <a:r>
              <a:rPr lang="en-US" dirty="0"/>
              <a:t>Professor Fernando Diz</a:t>
            </a:r>
          </a:p>
        </p:txBody>
      </p:sp>
    </p:spTree>
    <p:extLst>
      <p:ext uri="{BB962C8B-B14F-4D97-AF65-F5344CB8AC3E}">
        <p14:creationId xmlns:p14="http://schemas.microsoft.com/office/powerpoint/2010/main" val="3125370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300" dirty="0"/>
              <a:t>How do companies tackle financial distress?</a:t>
            </a:r>
          </a:p>
        </p:txBody>
      </p:sp>
      <p:sp>
        <p:nvSpPr>
          <p:cNvPr id="3" name="Content Placeholder 2"/>
          <p:cNvSpPr>
            <a:spLocks noGrp="1"/>
          </p:cNvSpPr>
          <p:nvPr>
            <p:ph idx="1"/>
          </p:nvPr>
        </p:nvSpPr>
        <p:spPr/>
        <p:txBody>
          <a:bodyPr>
            <a:normAutofit/>
          </a:bodyPr>
          <a:lstStyle/>
          <a:p>
            <a:pPr marL="428625" indent="-342900">
              <a:buFont typeface="+mj-lt"/>
              <a:buAutoNum type="arabicPeriod"/>
            </a:pPr>
            <a:r>
              <a:rPr lang="en-US" dirty="0"/>
              <a:t>The first step companies will take to avert financial distress related to liquidity is a reduction of costs.</a:t>
            </a:r>
          </a:p>
          <a:p>
            <a:pPr marL="428625" indent="-342900">
              <a:buFont typeface="+mj-lt"/>
              <a:buAutoNum type="arabicPeriod"/>
            </a:pPr>
            <a:r>
              <a:rPr lang="en-US" dirty="0"/>
              <a:t>If the company has valuable and quality assets (quality meaning can be readily converted into cash), then companies will sell assets to improve liquidity. (sale leaseback transactions, sale of non care assets, sale of company airplane GME, etc.)</a:t>
            </a:r>
          </a:p>
          <a:p>
            <a:pPr marL="428625" indent="-342900">
              <a:buFont typeface="+mj-lt"/>
              <a:buAutoNum type="arabicPeriod"/>
            </a:pPr>
            <a:r>
              <a:rPr lang="en-US" dirty="0"/>
              <a:t>If all of the above is not enough, businesses will try to “recapitalize” the company making use of “voluntary” methods.</a:t>
            </a:r>
          </a:p>
        </p:txBody>
      </p:sp>
    </p:spTree>
    <p:extLst>
      <p:ext uri="{BB962C8B-B14F-4D97-AF65-F5344CB8AC3E}">
        <p14:creationId xmlns:p14="http://schemas.microsoft.com/office/powerpoint/2010/main" val="2135428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29F11-DCD4-D144-8A93-69DEA6B189EF}"/>
              </a:ext>
            </a:extLst>
          </p:cNvPr>
          <p:cNvSpPr>
            <a:spLocks noGrp="1"/>
          </p:cNvSpPr>
          <p:nvPr>
            <p:ph type="title"/>
          </p:nvPr>
        </p:nvSpPr>
        <p:spPr/>
        <p:txBody>
          <a:bodyPr/>
          <a:lstStyle/>
          <a:p>
            <a:r>
              <a:rPr lang="en-US" dirty="0"/>
              <a:t>Voluntary Exchanges</a:t>
            </a:r>
          </a:p>
        </p:txBody>
      </p:sp>
      <p:sp>
        <p:nvSpPr>
          <p:cNvPr id="3" name="Content Placeholder 2">
            <a:extLst>
              <a:ext uri="{FF2B5EF4-FFF2-40B4-BE49-F238E27FC236}">
                <a16:creationId xmlns:a16="http://schemas.microsoft.com/office/drawing/2014/main" id="{A2CABF05-507D-534F-80CE-C1547C8F1A19}"/>
              </a:ext>
            </a:extLst>
          </p:cNvPr>
          <p:cNvSpPr>
            <a:spLocks noGrp="1"/>
          </p:cNvSpPr>
          <p:nvPr>
            <p:ph idx="1"/>
          </p:nvPr>
        </p:nvSpPr>
        <p:spPr/>
        <p:txBody>
          <a:bodyPr>
            <a:normAutofit lnSpcReduction="10000"/>
          </a:bodyPr>
          <a:lstStyle/>
          <a:p>
            <a:r>
              <a:rPr lang="en-US" dirty="0"/>
              <a:t>What is a voluntary exchange?</a:t>
            </a:r>
          </a:p>
          <a:p>
            <a:r>
              <a:rPr lang="en-US" dirty="0"/>
              <a:t>Involve an offer to current holders of securities to trade their existing securities or debt instruments for new instruments, usually with a lower principal amount (but set at a meaningful premium from current market prices) and with less onerous cash service requirement.</a:t>
            </a:r>
          </a:p>
          <a:p>
            <a:r>
              <a:rPr lang="en-US" dirty="0"/>
              <a:t>Example:</a:t>
            </a:r>
          </a:p>
          <a:p>
            <a:pPr lvl="1"/>
            <a:r>
              <a:rPr lang="en-US" dirty="0"/>
              <a:t>You hold a debenture, maturing in one year with a coupon of 6.5%. It trades in the market at $40 per $100 of principal. </a:t>
            </a:r>
          </a:p>
          <a:p>
            <a:pPr lvl="1"/>
            <a:r>
              <a:rPr lang="en-US" u="sng" dirty="0"/>
              <a:t>Offer</a:t>
            </a:r>
            <a:r>
              <a:rPr lang="en-US" dirty="0"/>
              <a:t>: new debentures with principal value of $60 and PIK (pay in kind) coupon of 7.5% with 5-year maturity.</a:t>
            </a:r>
          </a:p>
          <a:p>
            <a:pPr lvl="1"/>
            <a:r>
              <a:rPr lang="en-US" u="sng" dirty="0"/>
              <a:t>Effect</a:t>
            </a:r>
            <a:r>
              <a:rPr lang="en-US" dirty="0"/>
              <a:t>: extend maturity, reduce principal amount, reduce cash burden since you pay interest in more debentures and extend the time to pay.</a:t>
            </a:r>
          </a:p>
        </p:txBody>
      </p:sp>
    </p:spTree>
    <p:extLst>
      <p:ext uri="{BB962C8B-B14F-4D97-AF65-F5344CB8AC3E}">
        <p14:creationId xmlns:p14="http://schemas.microsoft.com/office/powerpoint/2010/main" val="676335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DA31E-23EE-D64D-B4E3-CA0756066136}"/>
              </a:ext>
            </a:extLst>
          </p:cNvPr>
          <p:cNvSpPr>
            <a:spLocks noGrp="1"/>
          </p:cNvSpPr>
          <p:nvPr>
            <p:ph type="title"/>
          </p:nvPr>
        </p:nvSpPr>
        <p:spPr/>
        <p:txBody>
          <a:bodyPr/>
          <a:lstStyle/>
          <a:p>
            <a:r>
              <a:rPr lang="en-US" dirty="0"/>
              <a:t>Any problems?</a:t>
            </a:r>
          </a:p>
        </p:txBody>
      </p:sp>
      <p:sp>
        <p:nvSpPr>
          <p:cNvPr id="3" name="Content Placeholder 2">
            <a:extLst>
              <a:ext uri="{FF2B5EF4-FFF2-40B4-BE49-F238E27FC236}">
                <a16:creationId xmlns:a16="http://schemas.microsoft.com/office/drawing/2014/main" id="{315F1CEA-BCFD-2C44-ADE2-E47BDA4B4705}"/>
              </a:ext>
            </a:extLst>
          </p:cNvPr>
          <p:cNvSpPr>
            <a:spLocks noGrp="1"/>
          </p:cNvSpPr>
          <p:nvPr>
            <p:ph idx="1"/>
          </p:nvPr>
        </p:nvSpPr>
        <p:spPr/>
        <p:txBody>
          <a:bodyPr/>
          <a:lstStyle/>
          <a:p>
            <a:r>
              <a:rPr lang="en-US" dirty="0"/>
              <a:t>Main problem is their voluntary aspect. Why?</a:t>
            </a:r>
          </a:p>
          <a:p>
            <a:r>
              <a:rPr lang="en-US" dirty="0"/>
              <a:t>In the United States, no creditor can ever be forced to give up rights to cash interest or principal payments outside of a Chapter 11 case or similar state proceeding. </a:t>
            </a:r>
          </a:p>
          <a:p>
            <a:r>
              <a:rPr lang="en-US" dirty="0"/>
              <a:t>This is on of the ”5 Truths” of distress investing and it is codified in the “Trust Indenture Act of 1939” section 316(b).</a:t>
            </a:r>
          </a:p>
        </p:txBody>
      </p:sp>
    </p:spTree>
    <p:extLst>
      <p:ext uri="{BB962C8B-B14F-4D97-AF65-F5344CB8AC3E}">
        <p14:creationId xmlns:p14="http://schemas.microsoft.com/office/powerpoint/2010/main" val="3660054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3E380-38FD-204F-9B99-6ED07E9DF2B3}"/>
              </a:ext>
            </a:extLst>
          </p:cNvPr>
          <p:cNvSpPr>
            <a:spLocks noGrp="1"/>
          </p:cNvSpPr>
          <p:nvPr>
            <p:ph type="title"/>
          </p:nvPr>
        </p:nvSpPr>
        <p:spPr/>
        <p:txBody>
          <a:bodyPr/>
          <a:lstStyle/>
          <a:p>
            <a:r>
              <a:rPr lang="en-US" dirty="0"/>
              <a:t>When there is a voluntary exchange:</a:t>
            </a:r>
          </a:p>
        </p:txBody>
      </p:sp>
      <p:sp>
        <p:nvSpPr>
          <p:cNvPr id="3" name="Content Placeholder 2">
            <a:extLst>
              <a:ext uri="{FF2B5EF4-FFF2-40B4-BE49-F238E27FC236}">
                <a16:creationId xmlns:a16="http://schemas.microsoft.com/office/drawing/2014/main" id="{E9997841-0EAF-4A44-9764-B8B5ED1FF373}"/>
              </a:ext>
            </a:extLst>
          </p:cNvPr>
          <p:cNvSpPr>
            <a:spLocks noGrp="1"/>
          </p:cNvSpPr>
          <p:nvPr>
            <p:ph idx="1"/>
          </p:nvPr>
        </p:nvSpPr>
        <p:spPr/>
        <p:txBody>
          <a:bodyPr>
            <a:normAutofit/>
          </a:bodyPr>
          <a:lstStyle/>
          <a:p>
            <a:r>
              <a:rPr lang="en-US" sz="2400" dirty="0"/>
              <a:t>Creditors know two things:</a:t>
            </a:r>
          </a:p>
          <a:p>
            <a:pPr marL="651510" lvl="1" indent="-342900">
              <a:buFont typeface="+mj-lt"/>
              <a:buAutoNum type="arabicPeriod"/>
            </a:pPr>
            <a:r>
              <a:rPr lang="en-US" sz="2400" dirty="0"/>
              <a:t>They cannot be forced to give up their contractual rights to money payments, and</a:t>
            </a:r>
          </a:p>
          <a:p>
            <a:pPr marL="651510" lvl="1" indent="-342900">
              <a:buFont typeface="+mj-lt"/>
              <a:buAutoNum type="arabicPeriod"/>
            </a:pPr>
            <a:r>
              <a:rPr lang="en-US" sz="2400" dirty="0"/>
              <a:t>If they refuse to tender their securities and then become ”holdouts”, the chances are that the market value of their non-tendered securities will increase dramatically if other creditors accept the voluntary offer.</a:t>
            </a:r>
          </a:p>
        </p:txBody>
      </p:sp>
    </p:spTree>
    <p:extLst>
      <p:ext uri="{BB962C8B-B14F-4D97-AF65-F5344CB8AC3E}">
        <p14:creationId xmlns:p14="http://schemas.microsoft.com/office/powerpoint/2010/main" val="2445830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65217-0182-9A41-B48F-E63948BC0C82}"/>
              </a:ext>
            </a:extLst>
          </p:cNvPr>
          <p:cNvSpPr>
            <a:spLocks noGrp="1"/>
          </p:cNvSpPr>
          <p:nvPr>
            <p:ph type="title"/>
          </p:nvPr>
        </p:nvSpPr>
        <p:spPr/>
        <p:txBody>
          <a:bodyPr/>
          <a:lstStyle/>
          <a:p>
            <a:r>
              <a:rPr lang="en-US" dirty="0"/>
              <a:t>Holdout problem in voluntary exchanges</a:t>
            </a:r>
          </a:p>
        </p:txBody>
      </p:sp>
      <p:sp>
        <p:nvSpPr>
          <p:cNvPr id="3" name="Content Placeholder 2">
            <a:extLst>
              <a:ext uri="{FF2B5EF4-FFF2-40B4-BE49-F238E27FC236}">
                <a16:creationId xmlns:a16="http://schemas.microsoft.com/office/drawing/2014/main" id="{194696E8-D610-3344-946A-8AD64E7D3CF6}"/>
              </a:ext>
            </a:extLst>
          </p:cNvPr>
          <p:cNvSpPr>
            <a:spLocks noGrp="1"/>
          </p:cNvSpPr>
          <p:nvPr>
            <p:ph idx="1"/>
          </p:nvPr>
        </p:nvSpPr>
        <p:spPr/>
        <p:txBody>
          <a:bodyPr/>
          <a:lstStyle/>
          <a:p>
            <a:r>
              <a:rPr lang="en-US" dirty="0"/>
              <a:t>Unless you can show </a:t>
            </a:r>
            <a:r>
              <a:rPr lang="en-US" u="sng" dirty="0"/>
              <a:t>meaningful downside</a:t>
            </a:r>
            <a:r>
              <a:rPr lang="en-US" dirty="0"/>
              <a:t> to non-exchanging creditors, you will always have the incentive to hold out and be credit enhanced as a result.</a:t>
            </a:r>
          </a:p>
          <a:p>
            <a:r>
              <a:rPr lang="en-US" dirty="0"/>
              <a:t>What is meaningful downside:</a:t>
            </a:r>
          </a:p>
          <a:p>
            <a:pPr marL="651510" lvl="1" indent="-342900">
              <a:buFont typeface="+mj-lt"/>
              <a:buAutoNum type="arabicPeriod"/>
            </a:pPr>
            <a:r>
              <a:rPr lang="en-US" dirty="0"/>
              <a:t>Make non-exchanging creditors Junior to exchanging creditors, i.e. changing their priority of payment in the event of a Chapter 11 filing.</a:t>
            </a:r>
          </a:p>
          <a:p>
            <a:pPr marL="651510" lvl="1" indent="-342900">
              <a:buFont typeface="+mj-lt"/>
              <a:buAutoNum type="arabicPeriod"/>
            </a:pPr>
            <a:r>
              <a:rPr lang="en-US" dirty="0"/>
              <a:t>Announce that Chapter 11 will be filed if the exchange offer is unsuccessful (only if under Chapter 11 creditors will fare badly)</a:t>
            </a:r>
          </a:p>
          <a:p>
            <a:pPr marL="651510" lvl="1" indent="-342900">
              <a:buFont typeface="+mj-lt"/>
              <a:buAutoNum type="arabicPeriod"/>
            </a:pPr>
            <a:r>
              <a:rPr lang="en-US" dirty="0"/>
              <a:t>Seeking non-monetary consents or amendments to indentures with the goal of either ”invading collateral” or reducing seniority on non-exchanging creditors.</a:t>
            </a:r>
          </a:p>
          <a:p>
            <a:endParaRPr lang="en-US" dirty="0"/>
          </a:p>
          <a:p>
            <a:endParaRPr lang="en-US" dirty="0"/>
          </a:p>
        </p:txBody>
      </p:sp>
    </p:spTree>
    <p:extLst>
      <p:ext uri="{BB962C8B-B14F-4D97-AF65-F5344CB8AC3E}">
        <p14:creationId xmlns:p14="http://schemas.microsoft.com/office/powerpoint/2010/main" val="1811379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339DA-390B-474A-8B58-8EC89DDE8A71}"/>
              </a:ext>
            </a:extLst>
          </p:cNvPr>
          <p:cNvSpPr>
            <a:spLocks noGrp="1"/>
          </p:cNvSpPr>
          <p:nvPr>
            <p:ph type="title"/>
          </p:nvPr>
        </p:nvSpPr>
        <p:spPr/>
        <p:txBody>
          <a:bodyPr/>
          <a:lstStyle/>
          <a:p>
            <a:r>
              <a:rPr lang="en-US" dirty="0"/>
              <a:t>Holdout problem in voluntary exchanges</a:t>
            </a:r>
          </a:p>
        </p:txBody>
      </p:sp>
      <p:sp>
        <p:nvSpPr>
          <p:cNvPr id="3" name="Content Placeholder 2">
            <a:extLst>
              <a:ext uri="{FF2B5EF4-FFF2-40B4-BE49-F238E27FC236}">
                <a16:creationId xmlns:a16="http://schemas.microsoft.com/office/drawing/2014/main" id="{F7F3CE41-D2EF-9744-863E-A9E3A89D2598}"/>
              </a:ext>
            </a:extLst>
          </p:cNvPr>
          <p:cNvSpPr>
            <a:spLocks noGrp="1"/>
          </p:cNvSpPr>
          <p:nvPr>
            <p:ph idx="1"/>
          </p:nvPr>
        </p:nvSpPr>
        <p:spPr/>
        <p:txBody>
          <a:bodyPr/>
          <a:lstStyle/>
          <a:p>
            <a:r>
              <a:rPr lang="en-US" dirty="0"/>
              <a:t>Why does making non-exchanging creditors Junior to exchanging creditors can work?</a:t>
            </a:r>
          </a:p>
          <a:p>
            <a:r>
              <a:rPr lang="en-US" dirty="0"/>
              <a:t>Priority of payment is a ”non-money” provision in an indenture.</a:t>
            </a:r>
          </a:p>
          <a:p>
            <a:r>
              <a:rPr lang="en-US" dirty="0"/>
              <a:t>Non-money provisions can be amended by the consent or vote of 50% or more of the outstanding issue in the case of most, but not all, publicly traded debentures.</a:t>
            </a:r>
          </a:p>
          <a:p>
            <a:r>
              <a:rPr lang="en-US" dirty="0"/>
              <a:t>ACTION item! Read the indenture! Look in the Miscellaneous section to find out what the requisite majorities are to amend a </a:t>
            </a:r>
            <a:r>
              <a:rPr lang="en-US"/>
              <a:t>non-money provision.</a:t>
            </a:r>
          </a:p>
        </p:txBody>
      </p:sp>
    </p:spTree>
    <p:extLst>
      <p:ext uri="{BB962C8B-B14F-4D97-AF65-F5344CB8AC3E}">
        <p14:creationId xmlns:p14="http://schemas.microsoft.com/office/powerpoint/2010/main" val="17805461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4325</TotalTime>
  <Words>576</Words>
  <Application>Microsoft Macintosh PowerPoint</Application>
  <PresentationFormat>On-screen Show (16:9)</PresentationFormat>
  <Paragraphs>34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Adjacency</vt:lpstr>
      <vt:lpstr>Recapitalizations through Voluntary Exchanges</vt:lpstr>
      <vt:lpstr>How do companies tackle financial distress?</vt:lpstr>
      <vt:lpstr>Voluntary Exchanges</vt:lpstr>
      <vt:lpstr>Any problems?</vt:lpstr>
      <vt:lpstr>When there is a voluntary exchange:</vt:lpstr>
      <vt:lpstr>Holdout problem in voluntary exchanges</vt:lpstr>
      <vt:lpstr>Holdout problem in voluntary exchanges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Value Investing  Sejong University  SSMBA – Summer 2001 Class 2</dc:title>
  <dc:creator>Fernando Diz</dc:creator>
  <cp:lastModifiedBy>Fernando Diz</cp:lastModifiedBy>
  <cp:revision>185</cp:revision>
  <cp:lastPrinted>2011-09-19T18:29:37Z</cp:lastPrinted>
  <dcterms:created xsi:type="dcterms:W3CDTF">2011-05-25T23:49:23Z</dcterms:created>
  <dcterms:modified xsi:type="dcterms:W3CDTF">2023-03-30T23:26:46Z</dcterms:modified>
</cp:coreProperties>
</file>